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699" r:id="rId2"/>
    <p:sldId id="803" r:id="rId3"/>
    <p:sldId id="802" r:id="rId4"/>
    <p:sldId id="790" r:id="rId5"/>
    <p:sldId id="791" r:id="rId6"/>
    <p:sldId id="819" r:id="rId7"/>
    <p:sldId id="820" r:id="rId8"/>
    <p:sldId id="910" r:id="rId9"/>
    <p:sldId id="911" r:id="rId10"/>
    <p:sldId id="912" r:id="rId11"/>
    <p:sldId id="913" r:id="rId12"/>
    <p:sldId id="894" r:id="rId13"/>
    <p:sldId id="914" r:id="rId14"/>
    <p:sldId id="895" r:id="rId15"/>
    <p:sldId id="900" r:id="rId16"/>
    <p:sldId id="915" r:id="rId17"/>
    <p:sldId id="899" r:id="rId18"/>
    <p:sldId id="906" r:id="rId19"/>
    <p:sldId id="907" r:id="rId20"/>
    <p:sldId id="908" r:id="rId21"/>
    <p:sldId id="909" r:id="rId22"/>
    <p:sldId id="916" r:id="rId23"/>
    <p:sldId id="917" r:id="rId24"/>
    <p:sldId id="918" r:id="rId25"/>
    <p:sldId id="919" r:id="rId26"/>
    <p:sldId id="920" r:id="rId27"/>
    <p:sldId id="921" r:id="rId28"/>
    <p:sldId id="922" r:id="rId29"/>
    <p:sldId id="923" r:id="rId30"/>
    <p:sldId id="924" r:id="rId31"/>
    <p:sldId id="925" r:id="rId32"/>
    <p:sldId id="926" r:id="rId33"/>
    <p:sldId id="927" r:id="rId34"/>
    <p:sldId id="876" r:id="rId35"/>
  </p:sldIdLst>
  <p:sldSz cx="9144000" cy="6858000" type="screen4x3"/>
  <p:notesSz cx="6761163" cy="9931400"/>
  <p:defaultTex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024">
          <p15:clr>
            <a:srgbClr val="A4A3A4"/>
          </p15:clr>
        </p15:guide>
        <p15:guide id="2" pos="11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9900"/>
    <a:srgbClr val="00FF00"/>
    <a:srgbClr val="CCFFFF"/>
    <a:srgbClr val="FFCCCC"/>
    <a:srgbClr val="99FF99"/>
    <a:srgbClr val="FFFF99"/>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37" autoAdjust="0"/>
    <p:restoredTop sz="86341" autoAdjust="0"/>
  </p:normalViewPr>
  <p:slideViewPr>
    <p:cSldViewPr>
      <p:cViewPr varScale="1">
        <p:scale>
          <a:sx n="57" d="100"/>
          <a:sy n="57" d="100"/>
        </p:scale>
        <p:origin x="869" y="17"/>
      </p:cViewPr>
      <p:guideLst>
        <p:guide orient="horz" pos="3024"/>
        <p:guide pos="1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5634" name="Rectangle 2"/>
          <p:cNvSpPr>
            <a:spLocks noGrp="1" noChangeArrowheads="1"/>
          </p:cNvSpPr>
          <p:nvPr>
            <p:ph type="hdr" sz="quarter"/>
          </p:nvPr>
        </p:nvSpPr>
        <p:spPr bwMode="auto">
          <a:xfrm>
            <a:off x="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325635" name="Rectangle 3"/>
          <p:cNvSpPr>
            <a:spLocks noGrp="1" noChangeArrowheads="1"/>
          </p:cNvSpPr>
          <p:nvPr>
            <p:ph type="dt" sz="quarter" idx="1"/>
          </p:nvPr>
        </p:nvSpPr>
        <p:spPr bwMode="auto">
          <a:xfrm>
            <a:off x="3830638"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7D6BD9DF-9605-4646-A563-AD85B482BD2C}" type="datetime1">
              <a:rPr lang="zh-CN" altLang="en-US"/>
              <a:pPr>
                <a:defRPr/>
              </a:pPr>
              <a:t>2017/9/15</a:t>
            </a:fld>
            <a:endParaRPr lang="en-US" altLang="zh-CN"/>
          </a:p>
        </p:txBody>
      </p:sp>
      <p:sp>
        <p:nvSpPr>
          <p:cNvPr id="325636" name="Rectangle 4"/>
          <p:cNvSpPr>
            <a:spLocks noGrp="1" noChangeArrowheads="1"/>
          </p:cNvSpPr>
          <p:nvPr>
            <p:ph type="ftr" sz="quarter" idx="2"/>
          </p:nvPr>
        </p:nvSpPr>
        <p:spPr bwMode="auto">
          <a:xfrm>
            <a:off x="0" y="9434513"/>
            <a:ext cx="29305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r>
              <a:rPr lang="en-US" altLang="zh-CN"/>
              <a:t>1</a:t>
            </a:r>
          </a:p>
        </p:txBody>
      </p:sp>
      <p:sp>
        <p:nvSpPr>
          <p:cNvPr id="325637" name="Rectangle 5"/>
          <p:cNvSpPr>
            <a:spLocks noGrp="1" noChangeArrowheads="1"/>
          </p:cNvSpPr>
          <p:nvPr>
            <p:ph type="sldNum" sz="quarter" idx="3"/>
          </p:nvPr>
        </p:nvSpPr>
        <p:spPr bwMode="auto">
          <a:xfrm>
            <a:off x="3830638" y="9434513"/>
            <a:ext cx="29305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224A219-6B84-4D7E-8C75-5FABAE6ADEE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vl1pPr>
          </a:lstStyle>
          <a:p>
            <a:pPr>
              <a:defRPr/>
            </a:pPr>
            <a:endParaRPr lang="en-US" altLang="zh-CN"/>
          </a:p>
        </p:txBody>
      </p:sp>
      <p:sp>
        <p:nvSpPr>
          <p:cNvPr id="29699" name="Rectangle 3"/>
          <p:cNvSpPr>
            <a:spLocks noGrp="1" noChangeArrowheads="1"/>
          </p:cNvSpPr>
          <p:nvPr>
            <p:ph type="dt" idx="1"/>
          </p:nvPr>
        </p:nvSpPr>
        <p:spPr bwMode="auto">
          <a:xfrm>
            <a:off x="3830638" y="0"/>
            <a:ext cx="29305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vl1pPr>
          </a:lstStyle>
          <a:p>
            <a:pPr>
              <a:defRPr/>
            </a:pPr>
            <a:fld id="{E5B0B629-332C-4BF9-A434-B10380AE15D0}" type="datetime1">
              <a:rPr lang="zh-CN" altLang="en-US"/>
              <a:pPr>
                <a:defRPr/>
              </a:pPr>
              <a:t>2017/9/15</a:t>
            </a:fld>
            <a:endParaRPr lang="en-US" altLang="zh-CN"/>
          </a:p>
        </p:txBody>
      </p:sp>
      <p:sp>
        <p:nvSpPr>
          <p:cNvPr id="2052" name="Rectangle 4"/>
          <p:cNvSpPr>
            <a:spLocks noGrp="1" noRot="1" noChangeAspect="1" noChangeArrowheads="1" noTextEdit="1"/>
          </p:cNvSpPr>
          <p:nvPr>
            <p:ph type="sldImg" idx="2"/>
          </p:nvPr>
        </p:nvSpPr>
        <p:spPr bwMode="auto">
          <a:xfrm>
            <a:off x="898525" y="744538"/>
            <a:ext cx="4965700" cy="37242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9701" name="Rectangle 5"/>
          <p:cNvSpPr>
            <a:spLocks noGrp="1" noChangeArrowheads="1"/>
          </p:cNvSpPr>
          <p:nvPr>
            <p:ph type="body" sz="quarter" idx="3"/>
          </p:nvPr>
        </p:nvSpPr>
        <p:spPr bwMode="auto">
          <a:xfrm>
            <a:off x="901700" y="4718050"/>
            <a:ext cx="4957763" cy="446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9702" name="Rectangle 6"/>
          <p:cNvSpPr>
            <a:spLocks noGrp="1" noChangeArrowheads="1"/>
          </p:cNvSpPr>
          <p:nvPr>
            <p:ph type="ftr" sz="quarter" idx="4"/>
          </p:nvPr>
        </p:nvSpPr>
        <p:spPr bwMode="auto">
          <a:xfrm>
            <a:off x="0" y="9434513"/>
            <a:ext cx="29305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vl1pPr>
          </a:lstStyle>
          <a:p>
            <a:pPr>
              <a:defRPr/>
            </a:pPr>
            <a:r>
              <a:rPr lang="en-US" altLang="zh-CN"/>
              <a:t>1</a:t>
            </a:r>
          </a:p>
        </p:txBody>
      </p:sp>
      <p:sp>
        <p:nvSpPr>
          <p:cNvPr id="29703" name="Rectangle 7"/>
          <p:cNvSpPr>
            <a:spLocks noGrp="1" noChangeArrowheads="1"/>
          </p:cNvSpPr>
          <p:nvPr>
            <p:ph type="sldNum" sz="quarter" idx="5"/>
          </p:nvPr>
        </p:nvSpPr>
        <p:spPr bwMode="auto">
          <a:xfrm>
            <a:off x="3830638" y="9434513"/>
            <a:ext cx="29305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vl1pPr>
          </a:lstStyle>
          <a:p>
            <a:pPr>
              <a:defRPr/>
            </a:pPr>
            <a:fld id="{C9D57CDB-8400-4707-A77D-B312EFF58D2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66882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22734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54713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71263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421845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600200"/>
            <a:ext cx="38100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38100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171177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37356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586137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89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243329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14737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1" descr="PKU"/>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noChangeArrowheads="1"/>
          </p:cNvSpPr>
          <p:nvPr>
            <p:ph type="title"/>
          </p:nvPr>
        </p:nvSpPr>
        <p:spPr bwMode="auto">
          <a:xfrm>
            <a:off x="685800" y="609600"/>
            <a:ext cx="7772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600200"/>
            <a:ext cx="7772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27">
                                            <p:txEl>
                                              <p:pRg st="0" end="0"/>
                                            </p:txEl>
                                          </p:spTgt>
                                        </p:tgtEl>
                                        <p:attrNameLst>
                                          <p:attrName>style.visibility</p:attrName>
                                        </p:attrNameLst>
                                      </p:cBhvr>
                                      <p:to>
                                        <p:strVal val="visible"/>
                                      </p:to>
                                    </p:set>
                                    <p:animEffect transition="in" filter="fade">
                                      <p:cBhvr>
                                        <p:cTn id="14" dur="1000">
                                          <p:stCondLst>
                                            <p:cond delay="0"/>
                                          </p:stCondLst>
                                        </p:cTn>
                                        <p:tgtEl>
                                          <p:spTgt spid="10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27">
                                            <p:txEl>
                                              <p:pRg st="1" end="1"/>
                                            </p:txEl>
                                          </p:spTgt>
                                        </p:tgtEl>
                                        <p:attrNameLst>
                                          <p:attrName>style.visibility</p:attrName>
                                        </p:attrNameLst>
                                      </p:cBhvr>
                                      <p:to>
                                        <p:strVal val="visible"/>
                                      </p:to>
                                    </p:set>
                                    <p:animEffect transition="in" filter="fade">
                                      <p:cBhvr>
                                        <p:cTn id="17" dur="1000">
                                          <p:stCondLst>
                                            <p:cond delay="0"/>
                                          </p:stCondLst>
                                        </p:cTn>
                                        <p:tgtEl>
                                          <p:spTgt spid="1027">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27">
                                            <p:txEl>
                                              <p:pRg st="2" end="2"/>
                                            </p:txEl>
                                          </p:spTgt>
                                        </p:tgtEl>
                                        <p:attrNameLst>
                                          <p:attrName>style.visibility</p:attrName>
                                        </p:attrNameLst>
                                      </p:cBhvr>
                                      <p:to>
                                        <p:strVal val="visible"/>
                                      </p:to>
                                    </p:set>
                                    <p:animEffect transition="in" filter="fade">
                                      <p:cBhvr>
                                        <p:cTn id="20" dur="1000">
                                          <p:stCondLst>
                                            <p:cond delay="0"/>
                                          </p:stCondLst>
                                        </p:cTn>
                                        <p:tgtEl>
                                          <p:spTgt spid="1027">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27">
                                            <p:txEl>
                                              <p:pRg st="3" end="3"/>
                                            </p:txEl>
                                          </p:spTgt>
                                        </p:tgtEl>
                                        <p:attrNameLst>
                                          <p:attrName>style.visibility</p:attrName>
                                        </p:attrNameLst>
                                      </p:cBhvr>
                                      <p:to>
                                        <p:strVal val="visible"/>
                                      </p:to>
                                    </p:set>
                                    <p:animEffect transition="in" filter="fade">
                                      <p:cBhvr>
                                        <p:cTn id="23" dur="1000">
                                          <p:stCondLst>
                                            <p:cond delay="0"/>
                                          </p:stCondLst>
                                        </p:cTn>
                                        <p:tgtEl>
                                          <p:spTgt spid="1027">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27">
                                            <p:txEl>
                                              <p:pRg st="4" end="4"/>
                                            </p:txEl>
                                          </p:spTgt>
                                        </p:tgtEl>
                                        <p:attrNameLst>
                                          <p:attrName>style.visibility</p:attrName>
                                        </p:attrNameLst>
                                      </p:cBhvr>
                                      <p:to>
                                        <p:strVal val="visible"/>
                                      </p:to>
                                    </p:set>
                                    <p:animEffect transition="in" filter="fade">
                                      <p:cBhvr>
                                        <p:cTn id="26" dur="1000">
                                          <p:stCondLst>
                                            <p:cond delay="0"/>
                                          </p:stCondLst>
                                        </p:cTn>
                                        <p:tgtEl>
                                          <p:spTgt spid="10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27" grpId="0" build="p">
        <p:tmplLst>
          <p:tmpl lvl="1">
            <p:tnLst>
              <p:par>
                <p:cTn presetID="10" presetClass="entr" presetSubtype="0" fill="hold" nodeType="click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stCondLst>
                            <p:cond delay="0"/>
                          </p:stCondLst>
                        </p:cTn>
                        <p:tgtEl>
                          <p:spTgt spid="1027"/>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stCondLst>
                            <p:cond delay="0"/>
                          </p:stCondLst>
                        </p:cTn>
                        <p:tgtEl>
                          <p:spTgt spid="1027"/>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stCondLst>
                            <p:cond delay="0"/>
                          </p:stCondLst>
                        </p:cTn>
                        <p:tgtEl>
                          <p:spTgt spid="1027"/>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stCondLst>
                            <p:cond delay="0"/>
                          </p:stCondLst>
                        </p:cTn>
                        <p:tgtEl>
                          <p:spTgt spid="1027"/>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027"/>
                        </p:tgtEl>
                        <p:attrNameLst>
                          <p:attrName>style.visibility</p:attrName>
                        </p:attrNameLst>
                      </p:cBhvr>
                      <p:to>
                        <p:strVal val="visible"/>
                      </p:to>
                    </p:set>
                    <p:animEffect transition="in" filter="fade">
                      <p:cBhvr>
                        <p:cTn dur="1000">
                          <p:stCondLst>
                            <p:cond delay="0"/>
                          </p:stCondLst>
                        </p:cTn>
                        <p:tgtEl>
                          <p:spTgt spid="1027"/>
                        </p:tgtEl>
                      </p:cBhvr>
                    </p:animEffect>
                  </p:childTnLst>
                </p:cTn>
              </p:par>
            </p:tnLst>
          </p:tmpl>
        </p:tmplLst>
      </p:bldP>
    </p:bldLst>
  </p:timing>
  <p:txStyles>
    <p:titleStyle>
      <a:lvl1pPr algn="ctr" rtl="0" eaLnBrk="0" fontAlgn="base" hangingPunct="0">
        <a:spcBef>
          <a:spcPct val="0"/>
        </a:spcBef>
        <a:spcAft>
          <a:spcPct val="0"/>
        </a:spcAft>
        <a:defRPr kumimoji="1" sz="4000" b="1" kern="1200">
          <a:solidFill>
            <a:srgbClr val="CC3300"/>
          </a:solidFill>
          <a:latin typeface="+mj-lt"/>
          <a:ea typeface="+mj-ea"/>
          <a:cs typeface="+mj-cs"/>
        </a:defRPr>
      </a:lvl1pPr>
      <a:lvl2pPr algn="ctr" rtl="0" eaLnBrk="0" fontAlgn="base" hangingPunct="0">
        <a:spcBef>
          <a:spcPct val="0"/>
        </a:spcBef>
        <a:spcAft>
          <a:spcPct val="0"/>
        </a:spcAft>
        <a:defRPr kumimoji="1" sz="4000" b="1">
          <a:solidFill>
            <a:srgbClr val="CC3300"/>
          </a:solidFill>
          <a:latin typeface="Times New Roman" panose="02020603050405020304" pitchFamily="18" charset="0"/>
          <a:ea typeface="华文新魏" panose="02010800040101010101" pitchFamily="2" charset="-122"/>
        </a:defRPr>
      </a:lvl2pPr>
      <a:lvl3pPr algn="ctr" rtl="0" eaLnBrk="0" fontAlgn="base" hangingPunct="0">
        <a:spcBef>
          <a:spcPct val="0"/>
        </a:spcBef>
        <a:spcAft>
          <a:spcPct val="0"/>
        </a:spcAft>
        <a:defRPr kumimoji="1" sz="4000" b="1">
          <a:solidFill>
            <a:srgbClr val="CC3300"/>
          </a:solidFill>
          <a:latin typeface="Times New Roman" panose="02020603050405020304" pitchFamily="18" charset="0"/>
          <a:ea typeface="华文新魏" panose="02010800040101010101" pitchFamily="2" charset="-122"/>
        </a:defRPr>
      </a:lvl3pPr>
      <a:lvl4pPr algn="ctr" rtl="0" eaLnBrk="0" fontAlgn="base" hangingPunct="0">
        <a:spcBef>
          <a:spcPct val="0"/>
        </a:spcBef>
        <a:spcAft>
          <a:spcPct val="0"/>
        </a:spcAft>
        <a:defRPr kumimoji="1" sz="4000" b="1">
          <a:solidFill>
            <a:srgbClr val="CC3300"/>
          </a:solidFill>
          <a:latin typeface="Times New Roman" panose="02020603050405020304" pitchFamily="18" charset="0"/>
          <a:ea typeface="华文新魏" panose="02010800040101010101" pitchFamily="2" charset="-122"/>
        </a:defRPr>
      </a:lvl4pPr>
      <a:lvl5pPr algn="ctr" rtl="0" eaLnBrk="0" fontAlgn="base" hangingPunct="0">
        <a:spcBef>
          <a:spcPct val="0"/>
        </a:spcBef>
        <a:spcAft>
          <a:spcPct val="0"/>
        </a:spcAft>
        <a:defRPr kumimoji="1" sz="4000" b="1">
          <a:solidFill>
            <a:srgbClr val="CC3300"/>
          </a:solidFill>
          <a:latin typeface="Times New Roman" panose="02020603050405020304" pitchFamily="18" charset="0"/>
          <a:ea typeface="华文新魏" panose="02010800040101010101" pitchFamily="2" charset="-122"/>
        </a:defRPr>
      </a:lvl5pPr>
      <a:lvl6pPr marL="457200" algn="ctr" rtl="0" fontAlgn="base">
        <a:spcBef>
          <a:spcPct val="0"/>
        </a:spcBef>
        <a:spcAft>
          <a:spcPct val="0"/>
        </a:spcAft>
        <a:defRPr kumimoji="1" sz="4000" b="1">
          <a:solidFill>
            <a:srgbClr val="CC3300"/>
          </a:solidFill>
          <a:latin typeface="Times New Roman" panose="02020603050405020304" pitchFamily="18" charset="0"/>
          <a:ea typeface="华文新魏" panose="02010800040101010101" pitchFamily="2" charset="-122"/>
        </a:defRPr>
      </a:lvl6pPr>
      <a:lvl7pPr marL="914400" algn="ctr" rtl="0" fontAlgn="base">
        <a:spcBef>
          <a:spcPct val="0"/>
        </a:spcBef>
        <a:spcAft>
          <a:spcPct val="0"/>
        </a:spcAft>
        <a:defRPr kumimoji="1" sz="4000" b="1">
          <a:solidFill>
            <a:srgbClr val="CC3300"/>
          </a:solidFill>
          <a:latin typeface="Times New Roman" panose="02020603050405020304" pitchFamily="18" charset="0"/>
          <a:ea typeface="华文新魏" panose="02010800040101010101" pitchFamily="2" charset="-122"/>
        </a:defRPr>
      </a:lvl7pPr>
      <a:lvl8pPr marL="1371600" algn="ctr" rtl="0" fontAlgn="base">
        <a:spcBef>
          <a:spcPct val="0"/>
        </a:spcBef>
        <a:spcAft>
          <a:spcPct val="0"/>
        </a:spcAft>
        <a:defRPr kumimoji="1" sz="4000" b="1">
          <a:solidFill>
            <a:srgbClr val="CC3300"/>
          </a:solidFill>
          <a:latin typeface="Times New Roman" panose="02020603050405020304" pitchFamily="18" charset="0"/>
          <a:ea typeface="华文新魏" panose="02010800040101010101" pitchFamily="2" charset="-122"/>
        </a:defRPr>
      </a:lvl8pPr>
      <a:lvl9pPr marL="1828800" algn="ctr" rtl="0" fontAlgn="base">
        <a:spcBef>
          <a:spcPct val="0"/>
        </a:spcBef>
        <a:spcAft>
          <a:spcPct val="0"/>
        </a:spcAft>
        <a:defRPr kumimoji="1" sz="4000" b="1">
          <a:solidFill>
            <a:srgbClr val="CC3300"/>
          </a:solidFill>
          <a:latin typeface="Times New Roman" panose="02020603050405020304" pitchFamily="18" charset="0"/>
          <a:ea typeface="华文新魏" panose="02010800040101010101" pitchFamily="2" charset="-122"/>
        </a:defRPr>
      </a:lvl9pPr>
    </p:titleStyle>
    <p:bodyStyle>
      <a:lvl1pPr marL="342900" indent="-342900" algn="l" rtl="0" eaLnBrk="0" fontAlgn="base" hangingPunct="0">
        <a:spcBef>
          <a:spcPct val="20000"/>
        </a:spcBef>
        <a:spcAft>
          <a:spcPct val="0"/>
        </a:spcAft>
        <a:buChar char="•"/>
        <a:defRPr kumimoji="1" sz="3200" b="1"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ctrTitle"/>
          </p:nvPr>
        </p:nvSpPr>
        <p:spPr>
          <a:xfrm>
            <a:off x="685800" y="1484313"/>
            <a:ext cx="7772400" cy="1439862"/>
          </a:xfrm>
        </p:spPr>
        <p:txBody>
          <a:bodyPr anchor="ctr"/>
          <a:lstStyle/>
          <a:p>
            <a:pPr eaLnBrk="1" hangingPunct="1"/>
            <a:r>
              <a:rPr lang="en-US" altLang="zh-CN" sz="4000" smtClean="0"/>
              <a:t>《</a:t>
            </a:r>
            <a:r>
              <a:rPr lang="zh-CN" altLang="en-US" sz="4000" smtClean="0"/>
              <a:t>世界文明中的科学技术</a:t>
            </a:r>
            <a:r>
              <a:rPr lang="en-US" altLang="zh-CN" sz="4000" smtClean="0"/>
              <a:t>》</a:t>
            </a:r>
            <a:br>
              <a:rPr lang="en-US" altLang="zh-CN" sz="4000" smtClean="0"/>
            </a:br>
            <a:r>
              <a:rPr lang="zh-CN" altLang="en-US" sz="4000" smtClean="0"/>
              <a:t>绪论</a:t>
            </a:r>
          </a:p>
        </p:txBody>
      </p:sp>
      <p:sp>
        <p:nvSpPr>
          <p:cNvPr id="4099" name="Rectangle 5"/>
          <p:cNvSpPr>
            <a:spLocks noGrp="1" noChangeArrowheads="1"/>
          </p:cNvSpPr>
          <p:nvPr>
            <p:ph type="subTitle" idx="1"/>
          </p:nvPr>
        </p:nvSpPr>
        <p:spPr>
          <a:xfrm>
            <a:off x="1371600" y="3284538"/>
            <a:ext cx="6400800" cy="2354262"/>
          </a:xfrm>
        </p:spPr>
        <p:txBody>
          <a:bodyPr/>
          <a:lstStyle/>
          <a:p>
            <a:pPr eaLnBrk="1" hangingPunct="1"/>
            <a:r>
              <a:rPr lang="zh-CN" altLang="en-US" sz="2800" smtClean="0">
                <a:latin typeface="华文楷体" panose="02010600040101010101" pitchFamily="2" charset="-122"/>
                <a:ea typeface="华文楷体" panose="02010600040101010101" pitchFamily="2" charset="-122"/>
              </a:rPr>
              <a:t>周  程</a:t>
            </a:r>
          </a:p>
          <a:p>
            <a:pPr eaLnBrk="1" hangingPunct="1"/>
            <a:r>
              <a:rPr lang="en-US" altLang="zh-CN" sz="2800" smtClean="0">
                <a:latin typeface="华文楷体" panose="02010600040101010101" pitchFamily="2" charset="-122"/>
                <a:ea typeface="华文楷体" panose="02010600040101010101" pitchFamily="2" charset="-122"/>
              </a:rPr>
              <a:t>100871 </a:t>
            </a:r>
            <a:r>
              <a:rPr lang="zh-CN" altLang="en-US" sz="2800" smtClean="0">
                <a:latin typeface="华文楷体" panose="02010600040101010101" pitchFamily="2" charset="-122"/>
                <a:ea typeface="华文楷体" panose="02010600040101010101" pitchFamily="2" charset="-122"/>
              </a:rPr>
              <a:t>北京大学科学与社会研究中心</a:t>
            </a:r>
          </a:p>
          <a:p>
            <a:pPr eaLnBrk="1" hangingPunct="1"/>
            <a:r>
              <a:rPr kumimoji="0" lang="en-US" altLang="zh-CN" sz="2800" smtClean="0">
                <a:latin typeface="华文楷体" panose="02010600040101010101" pitchFamily="2" charset="-122"/>
                <a:ea typeface="华文楷体" panose="02010600040101010101" pitchFamily="2" charset="-122"/>
              </a:rPr>
              <a:t>Tel&amp;Fax: 010-6275-0536(o)</a:t>
            </a:r>
          </a:p>
          <a:p>
            <a:pPr eaLnBrk="1" hangingPunct="1"/>
            <a:r>
              <a:rPr kumimoji="0" lang="en-US" altLang="zh-CN" sz="2800" smtClean="0">
                <a:latin typeface="华文楷体" panose="02010600040101010101" pitchFamily="2" charset="-122"/>
                <a:ea typeface="华文楷体" panose="02010600040101010101" pitchFamily="2" charset="-122"/>
              </a:rPr>
              <a:t>E-mail: zhoucheng@pku.edu.cn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smtClean="0"/>
              <a:t>参考书</a:t>
            </a:r>
            <a:r>
              <a:rPr lang="en-US" altLang="zh-CN" smtClean="0"/>
              <a:t>2</a:t>
            </a:r>
          </a:p>
        </p:txBody>
      </p:sp>
      <p:sp>
        <p:nvSpPr>
          <p:cNvPr id="13315" name="Rectangle 3"/>
          <p:cNvSpPr>
            <a:spLocks noGrp="1" noChangeArrowheads="1"/>
          </p:cNvSpPr>
          <p:nvPr>
            <p:ph type="body" idx="1"/>
          </p:nvPr>
        </p:nvSpPr>
        <p:spPr/>
        <p:txBody>
          <a:bodyPr/>
          <a:lstStyle/>
          <a:p>
            <a:r>
              <a:rPr lang="zh-CN" altLang="zh-CN" sz="2400" smtClean="0"/>
              <a:t>汉伯里·布朗著，李醒民译，《科学的智慧</a:t>
            </a:r>
            <a:r>
              <a:rPr lang="en-US" altLang="zh-CN" sz="2400" smtClean="0"/>
              <a:t>—</a:t>
            </a:r>
            <a:r>
              <a:rPr lang="zh-CN" altLang="zh-CN" sz="2400" smtClean="0"/>
              <a:t>它与文化和宗教的关联》，辽宁教育出版社</a:t>
            </a:r>
            <a:r>
              <a:rPr lang="en-US" altLang="zh-CN" sz="2400" smtClean="0"/>
              <a:t>1998</a:t>
            </a:r>
            <a:r>
              <a:rPr lang="zh-CN" altLang="zh-CN" sz="2400" smtClean="0"/>
              <a:t>年。</a:t>
            </a:r>
          </a:p>
          <a:p>
            <a:r>
              <a:rPr lang="zh-CN" altLang="zh-CN" sz="2400" smtClean="0"/>
              <a:t>艾伦·</a:t>
            </a:r>
            <a:r>
              <a:rPr lang="en-US" altLang="zh-CN" sz="2400" smtClean="0"/>
              <a:t>G</a:t>
            </a:r>
            <a:r>
              <a:rPr lang="zh-CN" altLang="zh-CN" sz="2400" smtClean="0"/>
              <a:t>·狄博斯著，周雁翎译，《文艺复兴时期的人与自然》，复旦大学出版社</a:t>
            </a:r>
            <a:r>
              <a:rPr lang="en-US" altLang="zh-CN" sz="2400" smtClean="0"/>
              <a:t>2000</a:t>
            </a:r>
            <a:r>
              <a:rPr lang="zh-CN" altLang="zh-CN" sz="2400" smtClean="0"/>
              <a:t>年。</a:t>
            </a:r>
          </a:p>
          <a:p>
            <a:r>
              <a:rPr lang="zh-CN" altLang="zh-CN" sz="2400" smtClean="0"/>
              <a:t>夏平《真理的社会史——</a:t>
            </a:r>
            <a:r>
              <a:rPr lang="en-US" altLang="zh-CN" sz="2400" smtClean="0"/>
              <a:t>17</a:t>
            </a:r>
            <a:r>
              <a:rPr lang="zh-CN" altLang="zh-CN" sz="2400" smtClean="0"/>
              <a:t>世纪英国的文明与科学》，江西教育出版社</a:t>
            </a:r>
            <a:r>
              <a:rPr lang="en-US" altLang="zh-CN" sz="2400" smtClean="0"/>
              <a:t>2002</a:t>
            </a:r>
            <a:r>
              <a:rPr lang="zh-CN" altLang="zh-CN" sz="2400" smtClean="0"/>
              <a:t>年。</a:t>
            </a:r>
          </a:p>
          <a:p>
            <a:r>
              <a:rPr lang="zh-CN" altLang="zh-CN" sz="2400" smtClean="0"/>
              <a:t>罗伯特·金·默顿著，范岱年等译，《十七世纪英格兰的科学、技术与社会》，商务印书馆</a:t>
            </a:r>
            <a:r>
              <a:rPr lang="en-US" altLang="zh-CN" sz="2400" smtClean="0"/>
              <a:t>2000</a:t>
            </a:r>
            <a:r>
              <a:rPr lang="zh-CN" altLang="zh-CN" sz="2400" smtClean="0"/>
              <a:t>年。</a:t>
            </a:r>
          </a:p>
          <a:p>
            <a:r>
              <a:rPr lang="zh-CN" altLang="zh-CN" sz="2400" smtClean="0"/>
              <a:t>托马斯·</a:t>
            </a:r>
            <a:r>
              <a:rPr lang="en-US" altLang="zh-CN" sz="2400" smtClean="0"/>
              <a:t>L. </a:t>
            </a:r>
            <a:r>
              <a:rPr lang="zh-CN" altLang="zh-CN" sz="2400" smtClean="0"/>
              <a:t>汉金斯著，任定成等译，《科学与启蒙运动》，复旦大学出版社</a:t>
            </a:r>
            <a:r>
              <a:rPr lang="en-US" altLang="zh-CN" sz="2400" smtClean="0"/>
              <a:t>2000</a:t>
            </a:r>
            <a:r>
              <a:rPr lang="zh-CN" altLang="zh-CN" sz="2400" smtClean="0"/>
              <a:t>年。</a:t>
            </a:r>
          </a:p>
          <a:p>
            <a:r>
              <a:rPr lang="en-US" altLang="zh-CN" sz="2400" smtClean="0"/>
              <a:t>M.Bridgstock</a:t>
            </a:r>
            <a:r>
              <a:rPr lang="zh-CN" altLang="zh-CN" sz="2400" smtClean="0"/>
              <a:t>等著，刘立等译，《科学技术与社会导论》，清华大学出版社</a:t>
            </a:r>
            <a:r>
              <a:rPr lang="en-US" altLang="zh-CN" sz="2400" smtClean="0"/>
              <a:t>2005</a:t>
            </a:r>
            <a:r>
              <a:rPr lang="zh-CN" altLang="zh-CN" sz="2400" smtClean="0"/>
              <a:t>年。</a:t>
            </a:r>
          </a:p>
          <a:p>
            <a:endParaRPr lang="zh-CN" altLang="zh-CN" sz="240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smtClean="0"/>
              <a:t>参考书</a:t>
            </a:r>
            <a:r>
              <a:rPr lang="en-US" altLang="zh-CN" smtClean="0"/>
              <a:t>3</a:t>
            </a:r>
          </a:p>
        </p:txBody>
      </p:sp>
      <p:sp>
        <p:nvSpPr>
          <p:cNvPr id="14339" name="Rectangle 2"/>
          <p:cNvSpPr>
            <a:spLocks noGrp="1" noChangeArrowheads="1"/>
          </p:cNvSpPr>
          <p:nvPr>
            <p:ph type="body" idx="1"/>
          </p:nvPr>
        </p:nvSpPr>
        <p:spPr>
          <a:xfrm>
            <a:off x="685800" y="1955800"/>
            <a:ext cx="7270750" cy="3784600"/>
          </a:xfrm>
          <a:noFill/>
        </p:spPr>
        <p:txBody>
          <a:bodyPr anchor="ctr">
            <a:spAutoFit/>
          </a:bodyPr>
          <a:lstStyle/>
          <a:p>
            <a:pPr marL="0" indent="0">
              <a:spcBef>
                <a:spcPct val="0"/>
              </a:spcBef>
              <a:tabLst>
                <a:tab pos="266700" algn="l"/>
              </a:tabLst>
            </a:pPr>
            <a:r>
              <a:rPr lang="zh-CN" altLang="zh-CN" sz="2400" smtClean="0">
                <a:latin typeface="宋体" panose="02010600030101010101" pitchFamily="2" charset="-122"/>
                <a:ea typeface="宋体" panose="02010600030101010101" pitchFamily="2" charset="-122"/>
              </a:rPr>
              <a:t>斯塔夫里阿诺斯著，董书慧等译，《全球通史</a:t>
            </a:r>
            <a:r>
              <a:rPr lang="en-US" altLang="zh-CN" sz="2400" smtClean="0">
                <a:latin typeface="宋体" panose="02010600030101010101" pitchFamily="2" charset="-122"/>
                <a:ea typeface="宋体" panose="02010600030101010101" pitchFamily="2" charset="-122"/>
              </a:rPr>
              <a:t>:</a:t>
            </a:r>
            <a:r>
              <a:rPr lang="zh-CN" altLang="en-US" sz="2400" smtClean="0">
                <a:latin typeface="宋体" panose="02010600030101010101" pitchFamily="2" charset="-122"/>
                <a:ea typeface="宋体" panose="02010600030101010101" pitchFamily="2" charset="-122"/>
              </a:rPr>
              <a:t>从史前史到</a:t>
            </a:r>
            <a:r>
              <a:rPr lang="en-US" altLang="zh-CN" sz="2400" smtClean="0">
                <a:latin typeface="宋体" panose="02010600030101010101" pitchFamily="2" charset="-122"/>
                <a:ea typeface="宋体" panose="02010600030101010101" pitchFamily="2" charset="-122"/>
              </a:rPr>
              <a:t>21</a:t>
            </a:r>
            <a:r>
              <a:rPr lang="zh-CN" altLang="en-US" sz="2400" smtClean="0">
                <a:latin typeface="宋体" panose="02010600030101010101" pitchFamily="2" charset="-122"/>
                <a:ea typeface="宋体" panose="02010600030101010101" pitchFamily="2" charset="-122"/>
              </a:rPr>
              <a:t>世纪</a:t>
            </a:r>
            <a:r>
              <a:rPr lang="en-US" altLang="zh-CN" sz="2400" smtClean="0">
                <a:latin typeface="宋体" panose="02010600030101010101" pitchFamily="2" charset="-122"/>
                <a:ea typeface="宋体" panose="02010600030101010101" pitchFamily="2" charset="-122"/>
              </a:rPr>
              <a:t>》(</a:t>
            </a:r>
            <a:r>
              <a:rPr lang="zh-CN" altLang="en-US" sz="2400" smtClean="0">
                <a:latin typeface="宋体" panose="02010600030101010101" pitchFamily="2" charset="-122"/>
                <a:ea typeface="宋体" panose="02010600030101010101" pitchFamily="2" charset="-122"/>
              </a:rPr>
              <a:t>上、下</a:t>
            </a:r>
            <a:r>
              <a:rPr lang="en-US" altLang="zh-CN" sz="2400" smtClean="0">
                <a:latin typeface="宋体" panose="02010600030101010101" pitchFamily="2" charset="-122"/>
                <a:ea typeface="宋体" panose="02010600030101010101" pitchFamily="2" charset="-122"/>
              </a:rPr>
              <a:t>)</a:t>
            </a:r>
            <a:r>
              <a:rPr lang="zh-CN" altLang="en-US" sz="2400" smtClean="0">
                <a:latin typeface="宋体" panose="02010600030101010101" pitchFamily="2" charset="-122"/>
                <a:ea typeface="宋体" panose="02010600030101010101" pitchFamily="2" charset="-122"/>
              </a:rPr>
              <a:t>，北京大学出版社</a:t>
            </a:r>
            <a:r>
              <a:rPr lang="en-US" altLang="zh-CN" sz="2400" smtClean="0">
                <a:latin typeface="宋体" panose="02010600030101010101" pitchFamily="2" charset="-122"/>
                <a:ea typeface="宋体" panose="02010600030101010101" pitchFamily="2" charset="-122"/>
              </a:rPr>
              <a:t>2005</a:t>
            </a:r>
            <a:r>
              <a:rPr lang="zh-CN" altLang="en-US" sz="2400" smtClean="0">
                <a:latin typeface="宋体" panose="02010600030101010101" pitchFamily="2" charset="-122"/>
                <a:ea typeface="宋体" panose="02010600030101010101" pitchFamily="2" charset="-122"/>
              </a:rPr>
              <a:t>年。</a:t>
            </a:r>
            <a:endParaRPr lang="zh-CN" altLang="en-US" sz="2400" smtClean="0">
              <a:ea typeface="宋体" panose="02010600030101010101" pitchFamily="2" charset="-122"/>
            </a:endParaRPr>
          </a:p>
          <a:p>
            <a:pPr marL="0" indent="0">
              <a:spcBef>
                <a:spcPct val="0"/>
              </a:spcBef>
              <a:tabLst>
                <a:tab pos="266700" algn="l"/>
              </a:tabLst>
            </a:pPr>
            <a:r>
              <a:rPr lang="zh-CN" altLang="en-US" sz="2400" smtClean="0">
                <a:latin typeface="宋体" panose="02010600030101010101" pitchFamily="2" charset="-122"/>
                <a:ea typeface="宋体" panose="02010600030101010101" pitchFamily="2" charset="-122"/>
              </a:rPr>
              <a:t>斯特恩斯等著，赵轶峰等译，</a:t>
            </a:r>
            <a:r>
              <a:rPr lang="en-US" altLang="zh-CN" sz="2400" smtClean="0">
                <a:latin typeface="宋体" panose="02010600030101010101" pitchFamily="2" charset="-122"/>
                <a:ea typeface="宋体" panose="02010600030101010101" pitchFamily="2" charset="-122"/>
              </a:rPr>
              <a:t>《</a:t>
            </a:r>
            <a:r>
              <a:rPr lang="zh-CN" altLang="en-US" sz="2400" smtClean="0">
                <a:latin typeface="宋体" panose="02010600030101010101" pitchFamily="2" charset="-122"/>
                <a:ea typeface="宋体" panose="02010600030101010101" pitchFamily="2" charset="-122"/>
              </a:rPr>
              <a:t>全球文明史</a:t>
            </a:r>
            <a:r>
              <a:rPr lang="en-US" altLang="zh-CN" sz="2400" smtClean="0">
                <a:latin typeface="宋体" panose="02010600030101010101" pitchFamily="2" charset="-122"/>
                <a:ea typeface="宋体" panose="02010600030101010101" pitchFamily="2" charset="-122"/>
              </a:rPr>
              <a:t>》(</a:t>
            </a:r>
            <a:r>
              <a:rPr lang="zh-CN" altLang="en-US" sz="2400" smtClean="0">
                <a:latin typeface="宋体" panose="02010600030101010101" pitchFamily="2" charset="-122"/>
                <a:ea typeface="宋体" panose="02010600030101010101" pitchFamily="2" charset="-122"/>
              </a:rPr>
              <a:t>上、下</a:t>
            </a:r>
            <a:r>
              <a:rPr lang="en-US" altLang="zh-CN" sz="2400" smtClean="0">
                <a:latin typeface="宋体" panose="02010600030101010101" pitchFamily="2" charset="-122"/>
                <a:ea typeface="宋体" panose="02010600030101010101" pitchFamily="2" charset="-122"/>
              </a:rPr>
              <a:t>)</a:t>
            </a:r>
            <a:r>
              <a:rPr lang="en-US" altLang="zh-CN" sz="2400" smtClean="0">
                <a:ea typeface="宋体" panose="02010600030101010101" pitchFamily="2" charset="-122"/>
              </a:rPr>
              <a:t> </a:t>
            </a:r>
            <a:r>
              <a:rPr lang="zh-CN" altLang="en-US" sz="2400" smtClean="0">
                <a:latin typeface="宋体" panose="02010600030101010101" pitchFamily="2" charset="-122"/>
                <a:ea typeface="宋体" panose="02010600030101010101" pitchFamily="2" charset="-122"/>
              </a:rPr>
              <a:t>，中华书局</a:t>
            </a:r>
            <a:r>
              <a:rPr lang="en-US" altLang="zh-CN" sz="2400" smtClean="0">
                <a:latin typeface="宋体" panose="02010600030101010101" pitchFamily="2" charset="-122"/>
                <a:ea typeface="宋体" panose="02010600030101010101" pitchFamily="2" charset="-122"/>
              </a:rPr>
              <a:t>2006</a:t>
            </a:r>
            <a:r>
              <a:rPr lang="zh-CN" altLang="en-US" sz="2400" smtClean="0">
                <a:latin typeface="宋体" panose="02010600030101010101" pitchFamily="2" charset="-122"/>
                <a:ea typeface="宋体" panose="02010600030101010101" pitchFamily="2" charset="-122"/>
              </a:rPr>
              <a:t>年。</a:t>
            </a:r>
            <a:endParaRPr lang="zh-CN" altLang="en-US" sz="2400" smtClean="0">
              <a:ea typeface="宋体" panose="02010600030101010101" pitchFamily="2" charset="-122"/>
            </a:endParaRPr>
          </a:p>
          <a:p>
            <a:pPr marL="0" indent="0">
              <a:spcBef>
                <a:spcPct val="0"/>
              </a:spcBef>
              <a:tabLst>
                <a:tab pos="266700" algn="l"/>
              </a:tabLst>
            </a:pPr>
            <a:r>
              <a:rPr lang="en-US" altLang="zh-CN" sz="2400" smtClean="0">
                <a:latin typeface="宋体" panose="02010600030101010101" pitchFamily="2" charset="-122"/>
                <a:ea typeface="宋体" panose="02010600030101010101" pitchFamily="2" charset="-122"/>
              </a:rPr>
              <a:t>R. C. Olby, G. N. Cantor, J. R. R. Christyie and J. S. Hodge (eds.), </a:t>
            </a:r>
            <a:r>
              <a:rPr lang="en-US" altLang="zh-CN" sz="2400" i="1" smtClean="0">
                <a:latin typeface="宋体" panose="02010600030101010101" pitchFamily="2" charset="-122"/>
                <a:ea typeface="宋体" panose="02010600030101010101" pitchFamily="2" charset="-122"/>
              </a:rPr>
              <a:t>Companion to the History of Modern Science</a:t>
            </a:r>
            <a:r>
              <a:rPr lang="en-US" altLang="zh-CN" sz="2400" smtClean="0">
                <a:latin typeface="宋体" panose="02010600030101010101" pitchFamily="2" charset="-122"/>
                <a:ea typeface="宋体" panose="02010600030101010101" pitchFamily="2" charset="-122"/>
              </a:rPr>
              <a:t>, London / New York, Routledge, 1996.</a:t>
            </a:r>
            <a:endParaRPr lang="en-US" altLang="zh-CN" sz="2400" smtClean="0">
              <a:ea typeface="宋体" panose="02010600030101010101" pitchFamily="2" charset="-122"/>
              <a:cs typeface="Times New Roman" panose="02020603050405020304" pitchFamily="18" charset="0"/>
            </a:endParaRPr>
          </a:p>
          <a:p>
            <a:pPr marL="0" indent="0">
              <a:spcBef>
                <a:spcPct val="0"/>
              </a:spcBef>
              <a:buFontTx/>
              <a:buNone/>
              <a:tabLst>
                <a:tab pos="266700" algn="l"/>
              </a:tabLst>
            </a:pPr>
            <a:r>
              <a:rPr lang="en-US" altLang="zh-CN" sz="2400" smtClean="0">
                <a:ea typeface="宋体" panose="02010600030101010101" pitchFamily="2" charset="-122"/>
                <a:cs typeface="Times New Roman" panose="02020603050405020304" pitchFamily="18" charset="0"/>
              </a:rPr>
              <a:t>Maurice Crosland{eds.),</a:t>
            </a:r>
            <a:r>
              <a:rPr lang="en-US" altLang="zh-CN" sz="2400" i="1" smtClean="0">
                <a:ea typeface="宋体" panose="02010600030101010101" pitchFamily="2" charset="-122"/>
                <a:cs typeface="Times New Roman" panose="02020603050405020304" pitchFamily="18" charset="0"/>
              </a:rPr>
              <a:t>The Emergence of Science in Western Europe</a:t>
            </a:r>
            <a:r>
              <a:rPr lang="en-US" altLang="zh-CN" sz="2400" smtClean="0">
                <a:ea typeface="宋体" panose="02010600030101010101" pitchFamily="2" charset="-122"/>
                <a:cs typeface="Times New Roman" panose="02020603050405020304" pitchFamily="18" charset="0"/>
              </a:rPr>
              <a:t>,The Macmillan Press Limited,1975</a:t>
            </a:r>
            <a:r>
              <a:rPr lang="en-US" altLang="zh-CN" sz="2400" smtClean="0">
                <a:ea typeface="宋体" panose="02010600030101010101" pitchFamily="2" charset="-122"/>
              </a:rPr>
              <a:t> </a:t>
            </a:r>
            <a:r>
              <a:rPr lang="zh-CN" altLang="en-US" sz="2400" smtClean="0">
                <a:ea typeface="宋体" panose="02010600030101010101" pitchFamily="2" charset="-122"/>
              </a:rPr>
              <a:t>。</a:t>
            </a:r>
            <a:endParaRPr lang="en-US" altLang="zh-CN" sz="2400" smtClean="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a:xfrm>
            <a:off x="685800" y="609600"/>
            <a:ext cx="7772400" cy="5051425"/>
          </a:xfrm>
        </p:spPr>
        <p:txBody>
          <a:bodyPr/>
          <a:lstStyle/>
          <a:p>
            <a:pPr eaLnBrk="1" hangingPunct="1"/>
            <a:r>
              <a:rPr lang="zh-CN" altLang="en-US" sz="3200" b="0" dirty="0" smtClean="0">
                <a:latin typeface="黑体" panose="02010609060101010101" pitchFamily="49" charset="-122"/>
                <a:ea typeface="黑体" panose="02010609060101010101" pitchFamily="49" charset="-122"/>
              </a:rPr>
              <a:t>二、开课目的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09346">
                                            <p:txEl>
                                              <p:pRg st="0" end="0"/>
                                            </p:txEl>
                                          </p:spTgt>
                                        </p:tgtEl>
                                        <p:attrNameLst>
                                          <p:attrName>style.visibility</p:attrName>
                                        </p:attrNameLst>
                                      </p:cBhvr>
                                      <p:to>
                                        <p:strVal val="visible"/>
                                      </p:to>
                                    </p:set>
                                    <p:animEffect transition="in" filter="wipe(left)">
                                      <p:cBhvr>
                                        <p:cTn id="7" dur="500"/>
                                        <p:tgtEl>
                                          <p:spTgt spid="12093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346"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9346" name="Rectangle 2"/>
          <p:cNvSpPr>
            <a:spLocks noGrp="1" noChangeArrowheads="1"/>
          </p:cNvSpPr>
          <p:nvPr>
            <p:ph type="title"/>
          </p:nvPr>
        </p:nvSpPr>
        <p:spPr/>
        <p:txBody>
          <a:bodyPr/>
          <a:lstStyle/>
          <a:p>
            <a:pPr eaLnBrk="1" hangingPunct="1"/>
            <a:endParaRPr lang="zh-CN" altLang="en-US" sz="3200" b="0" smtClean="0">
              <a:latin typeface="黑体" panose="02010609060101010101" pitchFamily="49" charset="-122"/>
              <a:ea typeface="黑体" panose="02010609060101010101" pitchFamily="49" charset="-122"/>
            </a:endParaRPr>
          </a:p>
        </p:txBody>
      </p:sp>
      <p:sp>
        <p:nvSpPr>
          <p:cNvPr id="1209347" name="Rectangle 3"/>
          <p:cNvSpPr>
            <a:spLocks noGrp="1" noChangeArrowheads="1"/>
          </p:cNvSpPr>
          <p:nvPr>
            <p:ph type="body" idx="1"/>
          </p:nvPr>
        </p:nvSpPr>
        <p:spPr>
          <a:xfrm>
            <a:off x="830263" y="1447800"/>
            <a:ext cx="7340600" cy="4462463"/>
          </a:xfrm>
        </p:spPr>
        <p:txBody>
          <a:bodyPr/>
          <a:lstStyle/>
          <a:p>
            <a:pPr algn="just" eaLnBrk="1" hangingPunct="1">
              <a:lnSpc>
                <a:spcPct val="110000"/>
              </a:lnSpc>
            </a:pPr>
            <a:r>
              <a:rPr lang="zh-CN" altLang="en-US" sz="2400" b="0" smtClean="0">
                <a:ea typeface="隶书" panose="02010509060101010101" pitchFamily="49" charset="-122"/>
              </a:rPr>
              <a:t>各门具体科学技术的发展，使人类对自然界本质的认识越来越深刻、范围越来越广。</a:t>
            </a:r>
            <a:endParaRPr lang="zh-CN" altLang="en-US" sz="2800" b="0" smtClean="0">
              <a:ea typeface="隶书" panose="02010509060101010101" pitchFamily="49" charset="-122"/>
            </a:endParaRPr>
          </a:p>
          <a:p>
            <a:pPr algn="just" eaLnBrk="1" hangingPunct="1">
              <a:lnSpc>
                <a:spcPct val="110000"/>
              </a:lnSpc>
            </a:pPr>
            <a:r>
              <a:rPr lang="zh-CN" altLang="en-US" sz="2800" b="0" smtClean="0">
                <a:ea typeface="隶书" panose="02010509060101010101" pitchFamily="49" charset="-122"/>
              </a:rPr>
              <a:t>但是，单纯依赖科学技术的发展，并不能根本解决科学、技术与社会、环境协调发展的问题。</a:t>
            </a:r>
          </a:p>
          <a:p>
            <a:pPr algn="just" eaLnBrk="1" hangingPunct="1">
              <a:lnSpc>
                <a:spcPct val="110000"/>
              </a:lnSpc>
            </a:pPr>
            <a:r>
              <a:rPr lang="zh-CN" altLang="en-US" sz="2800" b="0" smtClean="0">
                <a:ea typeface="隶书" panose="02010509060101010101" pitchFamily="49" charset="-122"/>
              </a:rPr>
              <a:t>科学、技术与社会、环境的协调发展不仅有赖于各具体学科的发展，而且有赖于正确的科学技术发展观和自然观的形成。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1209346">
                                            <p:txEl>
                                              <p:pRg st="0" end="0"/>
                                            </p:txEl>
                                          </p:spTgt>
                                        </p:tgtEl>
                                        <p:attrNameLst>
                                          <p:attrName>style.visibility</p:attrName>
                                        </p:attrNameLst>
                                      </p:cBhvr>
                                      <p:to>
                                        <p:strVal val="visible"/>
                                      </p:to>
                                    </p:set>
                                    <p:animEffect transition="in" filter="wipe(left)">
                                      <p:cBhvr>
                                        <p:cTn id="7" dur="500"/>
                                        <p:tgtEl>
                                          <p:spTgt spid="12093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209347">
                                            <p:txEl>
                                              <p:pRg st="0" end="0"/>
                                            </p:txEl>
                                          </p:spTgt>
                                        </p:tgtEl>
                                        <p:attrNameLst>
                                          <p:attrName>style.visibility</p:attrName>
                                        </p:attrNameLst>
                                      </p:cBhvr>
                                      <p:to>
                                        <p:strVal val="visible"/>
                                      </p:to>
                                    </p:set>
                                    <p:animEffect transition="in" filter="barn(outVertical)">
                                      <p:cBhvr>
                                        <p:cTn id="12" dur="500"/>
                                        <p:tgtEl>
                                          <p:spTgt spid="12093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209347">
                                            <p:txEl>
                                              <p:pRg st="1" end="1"/>
                                            </p:txEl>
                                          </p:spTgt>
                                        </p:tgtEl>
                                        <p:attrNameLst>
                                          <p:attrName>style.visibility</p:attrName>
                                        </p:attrNameLst>
                                      </p:cBhvr>
                                      <p:to>
                                        <p:strVal val="visible"/>
                                      </p:to>
                                    </p:set>
                                    <p:animEffect transition="in" filter="barn(outVertical)">
                                      <p:cBhvr>
                                        <p:cTn id="17" dur="500"/>
                                        <p:tgtEl>
                                          <p:spTgt spid="12093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209347">
                                            <p:txEl>
                                              <p:pRg st="2" end="2"/>
                                            </p:txEl>
                                          </p:spTgt>
                                        </p:tgtEl>
                                        <p:attrNameLst>
                                          <p:attrName>style.visibility</p:attrName>
                                        </p:attrNameLst>
                                      </p:cBhvr>
                                      <p:to>
                                        <p:strVal val="visible"/>
                                      </p:to>
                                    </p:set>
                                    <p:animEffect transition="in" filter="barn(outVertical)">
                                      <p:cBhvr>
                                        <p:cTn id="22" dur="500"/>
                                        <p:tgtEl>
                                          <p:spTgt spid="12093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9346" grpId="0" build="p" autoUpdateAnimBg="0"/>
      <p:bldP spid="1209347"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23850" y="609600"/>
            <a:ext cx="8496300" cy="838200"/>
          </a:xfrm>
        </p:spPr>
        <p:txBody>
          <a:bodyPr/>
          <a:lstStyle/>
          <a:p>
            <a:pPr eaLnBrk="1" hangingPunct="1"/>
            <a:r>
              <a:rPr lang="zh-CN" altLang="en-US" sz="2800" smtClean="0"/>
              <a:t>“科学”“技术”与“社会”“环境”的交互作用</a:t>
            </a:r>
          </a:p>
        </p:txBody>
      </p:sp>
      <p:sp>
        <p:nvSpPr>
          <p:cNvPr id="29699" name="Rectangle 3"/>
          <p:cNvSpPr>
            <a:spLocks noGrp="1" noChangeArrowheads="1"/>
          </p:cNvSpPr>
          <p:nvPr>
            <p:ph type="body" idx="1"/>
          </p:nvPr>
        </p:nvSpPr>
        <p:spPr/>
        <p:txBody>
          <a:bodyPr/>
          <a:lstStyle/>
          <a:p>
            <a:pPr eaLnBrk="1" hangingPunct="1">
              <a:lnSpc>
                <a:spcPct val="90000"/>
              </a:lnSpc>
            </a:pPr>
            <a:r>
              <a:rPr lang="zh-CN" altLang="en-US" smtClean="0"/>
              <a:t>社会是如何作用于科学技术的？</a:t>
            </a:r>
          </a:p>
          <a:p>
            <a:pPr lvl="1" eaLnBrk="1" hangingPunct="1">
              <a:lnSpc>
                <a:spcPct val="90000"/>
              </a:lnSpc>
            </a:pPr>
            <a:r>
              <a:rPr lang="zh-CN" altLang="en-US" smtClean="0"/>
              <a:t>经纬度的测定</a:t>
            </a:r>
          </a:p>
          <a:p>
            <a:pPr lvl="1" eaLnBrk="1" hangingPunct="1">
              <a:lnSpc>
                <a:spcPct val="90000"/>
              </a:lnSpc>
            </a:pPr>
            <a:r>
              <a:rPr lang="zh-CN" altLang="en-US" smtClean="0"/>
              <a:t>火炮技术的发展</a:t>
            </a:r>
          </a:p>
          <a:p>
            <a:pPr eaLnBrk="1" hangingPunct="1">
              <a:lnSpc>
                <a:spcPct val="90000"/>
              </a:lnSpc>
            </a:pPr>
            <a:r>
              <a:rPr lang="zh-CN" altLang="en-US" smtClean="0"/>
              <a:t>科学技术又是如何作用于社会的？</a:t>
            </a:r>
          </a:p>
          <a:p>
            <a:pPr lvl="1" eaLnBrk="1" hangingPunct="1">
              <a:lnSpc>
                <a:spcPct val="90000"/>
              </a:lnSpc>
            </a:pPr>
            <a:r>
              <a:rPr lang="zh-CN" altLang="en-US" smtClean="0"/>
              <a:t>俄罗斯的领土扩张</a:t>
            </a:r>
          </a:p>
          <a:p>
            <a:pPr lvl="1" eaLnBrk="1" hangingPunct="1">
              <a:lnSpc>
                <a:spcPct val="90000"/>
              </a:lnSpc>
            </a:pPr>
            <a:r>
              <a:rPr lang="zh-CN" altLang="en-US" smtClean="0"/>
              <a:t>美国的西部开发</a:t>
            </a:r>
          </a:p>
          <a:p>
            <a:pPr lvl="1" eaLnBrk="1" hangingPunct="1">
              <a:lnSpc>
                <a:spcPct val="90000"/>
              </a:lnSpc>
            </a:pPr>
            <a:r>
              <a:rPr lang="zh-CN" altLang="en-US" smtClean="0"/>
              <a:t>满清帝国的建立</a:t>
            </a:r>
          </a:p>
          <a:p>
            <a:pPr lvl="1" eaLnBrk="1" hangingPunct="1">
              <a:lnSpc>
                <a:spcPct val="90000"/>
              </a:lnSpc>
            </a:pPr>
            <a:r>
              <a:rPr lang="zh-CN" altLang="en-US" smtClean="0"/>
              <a:t>日本全国的统一</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学者之言</a:t>
            </a:r>
          </a:p>
        </p:txBody>
      </p:sp>
      <p:sp>
        <p:nvSpPr>
          <p:cNvPr id="30723" name="内容占位符 2"/>
          <p:cNvSpPr>
            <a:spLocks noGrp="1"/>
          </p:cNvSpPr>
          <p:nvPr>
            <p:ph idx="1"/>
          </p:nvPr>
        </p:nvSpPr>
        <p:spPr/>
        <p:txBody>
          <a:bodyPr/>
          <a:lstStyle/>
          <a:p>
            <a:pPr eaLnBrk="1" hangingPunct="1">
              <a:lnSpc>
                <a:spcPct val="90000"/>
              </a:lnSpc>
            </a:pPr>
            <a:r>
              <a:rPr lang="en-US" altLang="zh-CN" sz="2800" b="0" dirty="0" smtClean="0">
                <a:latin typeface="黑体" panose="02010609060101010101" pitchFamily="49" charset="-122"/>
                <a:ea typeface="黑体" panose="02010609060101010101" pitchFamily="49" charset="-122"/>
              </a:rPr>
              <a:t>J.D.</a:t>
            </a:r>
            <a:r>
              <a:rPr lang="zh-CN" altLang="en-US" sz="2800" b="0" dirty="0" smtClean="0">
                <a:latin typeface="黑体" panose="02010609060101010101" pitchFamily="49" charset="-122"/>
                <a:ea typeface="黑体" panose="02010609060101010101" pitchFamily="49" charset="-122"/>
              </a:rPr>
              <a:t>贝尔纳</a:t>
            </a:r>
          </a:p>
          <a:p>
            <a:pPr lvl="1" eaLnBrk="1" hangingPunct="1">
              <a:lnSpc>
                <a:spcPct val="90000"/>
              </a:lnSpc>
            </a:pPr>
            <a:r>
              <a:rPr lang="zh-CN" altLang="en-US" sz="2400" b="0" dirty="0" smtClean="0">
                <a:latin typeface="黑体" panose="02010609060101010101" pitchFamily="49" charset="-122"/>
                <a:ea typeface="黑体" panose="02010609060101010101" pitchFamily="49" charset="-122"/>
              </a:rPr>
              <a:t>我们不能再无视这样的事实：科学正在影响当代社会的变革而且也受到这些变革的影响，但是为了使这种认识多少具有实在的内容，我们需要比已往更仔细分析两者之间的交互作用（</a:t>
            </a:r>
            <a:r>
              <a:rPr lang="en-US" altLang="zh-CN" sz="2400" b="0" dirty="0" smtClean="0">
                <a:latin typeface="黑体" panose="02010609060101010101" pitchFamily="49" charset="-122"/>
                <a:ea typeface="黑体" panose="02010609060101010101" pitchFamily="49" charset="-122"/>
              </a:rPr>
              <a:t>《</a:t>
            </a:r>
            <a:r>
              <a:rPr lang="zh-CN" altLang="en-US" sz="2400" b="0" dirty="0" smtClean="0">
                <a:latin typeface="黑体" panose="02010609060101010101" pitchFamily="49" charset="-122"/>
                <a:ea typeface="黑体" panose="02010609060101010101" pitchFamily="49" charset="-122"/>
              </a:rPr>
              <a:t>科学的社会功能</a:t>
            </a:r>
            <a:r>
              <a:rPr lang="en-US" altLang="zh-CN" sz="2400" b="0" dirty="0" smtClean="0">
                <a:latin typeface="黑体" panose="02010609060101010101" pitchFamily="49" charset="-122"/>
                <a:ea typeface="黑体" panose="02010609060101010101" pitchFamily="49" charset="-122"/>
              </a:rPr>
              <a:t>》</a:t>
            </a:r>
            <a:r>
              <a:rPr lang="zh-CN" altLang="en-US" sz="2400" b="0" dirty="0" smtClean="0">
                <a:latin typeface="黑体" panose="02010609060101010101" pitchFamily="49" charset="-122"/>
                <a:ea typeface="黑体" panose="02010609060101010101" pitchFamily="49" charset="-122"/>
              </a:rPr>
              <a:t>，</a:t>
            </a:r>
            <a:r>
              <a:rPr lang="en-US" altLang="zh-CN" sz="2400" b="0" dirty="0" smtClean="0">
                <a:latin typeface="黑体" panose="02010609060101010101" pitchFamily="49" charset="-122"/>
                <a:ea typeface="黑体" panose="02010609060101010101" pitchFamily="49" charset="-122"/>
              </a:rPr>
              <a:t>p.37</a:t>
            </a:r>
            <a:r>
              <a:rPr lang="zh-CN" altLang="en-US" sz="2400" b="0" dirty="0" smtClean="0">
                <a:latin typeface="黑体" panose="02010609060101010101" pitchFamily="49" charset="-122"/>
                <a:ea typeface="黑体" panose="02010609060101010101" pitchFamily="49" charset="-122"/>
              </a:rPr>
              <a:t>）</a:t>
            </a:r>
            <a:endParaRPr lang="en-US" altLang="zh-CN" sz="2400" b="0" dirty="0" smtClean="0">
              <a:latin typeface="黑体" panose="02010609060101010101" pitchFamily="49" charset="-122"/>
              <a:ea typeface="黑体" panose="02010609060101010101" pitchFamily="49" charset="-122"/>
            </a:endParaRPr>
          </a:p>
          <a:p>
            <a:pPr eaLnBrk="1" hangingPunct="1">
              <a:lnSpc>
                <a:spcPct val="90000"/>
              </a:lnSpc>
            </a:pPr>
            <a:r>
              <a:rPr lang="zh-CN" altLang="en-US" sz="2800" b="0" dirty="0" smtClean="0">
                <a:latin typeface="黑体" panose="02010609060101010101" pitchFamily="49" charset="-122"/>
                <a:ea typeface="黑体" panose="02010609060101010101" pitchFamily="49" charset="-122"/>
              </a:rPr>
              <a:t>爱因斯坦</a:t>
            </a:r>
            <a:endParaRPr lang="zh-CN" altLang="en-US" sz="2400" b="0" dirty="0" smtClean="0">
              <a:latin typeface="黑体" panose="02010609060101010101" pitchFamily="49" charset="-122"/>
              <a:ea typeface="黑体" panose="02010609060101010101" pitchFamily="49" charset="-122"/>
            </a:endParaRPr>
          </a:p>
          <a:p>
            <a:pPr lvl="1" eaLnBrk="1" hangingPunct="1">
              <a:lnSpc>
                <a:spcPct val="90000"/>
              </a:lnSpc>
            </a:pPr>
            <a:r>
              <a:rPr lang="zh-CN" altLang="en-US" sz="2400" b="0" dirty="0">
                <a:latin typeface="黑体" panose="02010609060101010101" pitchFamily="49" charset="-122"/>
                <a:ea typeface="黑体" panose="02010609060101010101" pitchFamily="49" charset="-122"/>
              </a:rPr>
              <a:t>如果你们想使你们一生的工作有益于人类，那么，你们只懂得应用科学是不够的。关心人本身，应当始终成为一切技术上奋斗的主要目标；</a:t>
            </a:r>
            <a:r>
              <a:rPr lang="en-US" altLang="zh-CN" sz="2400" b="0" dirty="0">
                <a:latin typeface="黑体" panose="02010609060101010101" pitchFamily="49" charset="-122"/>
                <a:ea typeface="黑体" panose="02010609060101010101" pitchFamily="49" charset="-122"/>
              </a:rPr>
              <a:t>——</a:t>
            </a:r>
            <a:r>
              <a:rPr lang="zh-CN" altLang="en-US" sz="2400" b="0" dirty="0">
                <a:latin typeface="黑体" panose="02010609060101010101" pitchFamily="49" charset="-122"/>
                <a:ea typeface="黑体" panose="02010609060101010101" pitchFamily="49" charset="-122"/>
              </a:rPr>
              <a:t>在你们埋头图表和方程时，千万不要忘记这一点（</a:t>
            </a:r>
            <a:r>
              <a:rPr lang="en-US" altLang="zh-CN" sz="2400" b="0" dirty="0">
                <a:latin typeface="黑体" panose="02010609060101010101" pitchFamily="49" charset="-122"/>
                <a:ea typeface="黑体" panose="02010609060101010101" pitchFamily="49" charset="-122"/>
              </a:rPr>
              <a:t>《</a:t>
            </a:r>
            <a:r>
              <a:rPr lang="zh-CN" altLang="en-US" sz="2400" b="0" dirty="0">
                <a:latin typeface="黑体" panose="02010609060101010101" pitchFamily="49" charset="-122"/>
                <a:ea typeface="黑体" panose="02010609060101010101" pitchFamily="49" charset="-122"/>
              </a:rPr>
              <a:t>爱因斯坦文集</a:t>
            </a:r>
            <a:r>
              <a:rPr lang="en-US" altLang="zh-CN" sz="2400" b="0" dirty="0">
                <a:latin typeface="黑体" panose="02010609060101010101" pitchFamily="49" charset="-122"/>
                <a:ea typeface="黑体" panose="02010609060101010101" pitchFamily="49" charset="-122"/>
              </a:rPr>
              <a:t>》</a:t>
            </a:r>
            <a:r>
              <a:rPr lang="zh-CN" altLang="en-US" sz="2400" b="0" dirty="0">
                <a:latin typeface="黑体" panose="02010609060101010101" pitchFamily="49" charset="-122"/>
                <a:ea typeface="黑体" panose="02010609060101010101" pitchFamily="49" charset="-122"/>
              </a:rPr>
              <a:t>第三卷，</a:t>
            </a:r>
            <a:r>
              <a:rPr lang="en-US" altLang="zh-CN" sz="2400" b="0" dirty="0">
                <a:latin typeface="黑体" panose="02010609060101010101" pitchFamily="49" charset="-122"/>
                <a:ea typeface="黑体" panose="02010609060101010101" pitchFamily="49" charset="-122"/>
              </a:rPr>
              <a:t>p.73</a:t>
            </a:r>
            <a:r>
              <a:rPr lang="zh-CN" altLang="en-US" sz="2400" b="0" dirty="0">
                <a:latin typeface="黑体" panose="02010609060101010101" pitchFamily="49" charset="-122"/>
                <a:ea typeface="黑体" panose="02010609060101010101" pitchFamily="49" charset="-122"/>
              </a:rPr>
              <a:t>）。</a:t>
            </a:r>
          </a:p>
          <a:p>
            <a:endParaRPr lang="zh-CN" altLang="en-US"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2800" dirty="0" smtClean="0">
                <a:latin typeface="黑体" panose="02010609060101010101" pitchFamily="49" charset="-122"/>
                <a:ea typeface="黑体" panose="02010609060101010101" pitchFamily="49" charset="-122"/>
              </a:rPr>
              <a:t>关注重点：“李约瑟难题”</a:t>
            </a:r>
            <a:endParaRPr lang="zh-CN" altLang="en-US" sz="2800" dirty="0" smtClean="0"/>
          </a:p>
        </p:txBody>
      </p:sp>
      <p:sp>
        <p:nvSpPr>
          <p:cNvPr id="33795" name="Rectangle 3"/>
          <p:cNvSpPr>
            <a:spLocks noGrp="1" noChangeArrowheads="1"/>
          </p:cNvSpPr>
          <p:nvPr>
            <p:ph type="body" idx="1"/>
          </p:nvPr>
        </p:nvSpPr>
        <p:spPr/>
        <p:txBody>
          <a:bodyPr/>
          <a:lstStyle/>
          <a:p>
            <a:pPr eaLnBrk="1" hangingPunct="1">
              <a:lnSpc>
                <a:spcPct val="90000"/>
              </a:lnSpc>
            </a:pPr>
            <a:r>
              <a:rPr lang="zh-CN" altLang="en-US" sz="2800" b="0" smtClean="0"/>
              <a:t>“为什么当代科学、伽利略时代的‘新哲学’或称‘实验哲学’只产生于欧洲文化，而非中国文化或是印度文化中呢？”</a:t>
            </a:r>
          </a:p>
          <a:p>
            <a:pPr eaLnBrk="1" hangingPunct="1">
              <a:lnSpc>
                <a:spcPct val="90000"/>
              </a:lnSpc>
            </a:pPr>
            <a:r>
              <a:rPr lang="zh-CN" altLang="en-US" sz="2800" b="0" smtClean="0"/>
              <a:t>“为什么在公元前</a:t>
            </a:r>
            <a:r>
              <a:rPr lang="en-US" altLang="zh-CN" sz="2800" b="0" smtClean="0"/>
              <a:t>1</a:t>
            </a:r>
            <a:r>
              <a:rPr lang="zh-CN" altLang="en-US" sz="2800" b="0" smtClean="0"/>
              <a:t>世纪到</a:t>
            </a:r>
            <a:r>
              <a:rPr lang="en-US" altLang="zh-CN" sz="2800" b="0" smtClean="0"/>
              <a:t>15</a:t>
            </a:r>
            <a:r>
              <a:rPr lang="zh-CN" altLang="en-US" sz="2800" b="0" smtClean="0"/>
              <a:t>世纪期间，在应用人类的自然知识于人类的实际需要方面，中国文明远比西方更有成效得多？”</a:t>
            </a:r>
            <a:endParaRPr lang="zh-CN" altLang="en-US" sz="280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李约瑟曲线"/>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71550" y="1052513"/>
            <a:ext cx="7161213" cy="4824412"/>
          </a:xfr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smtClean="0"/>
              <a:t>难题的性质</a:t>
            </a:r>
          </a:p>
        </p:txBody>
      </p:sp>
      <p:sp>
        <p:nvSpPr>
          <p:cNvPr id="35843" name="Rectangle 3"/>
          <p:cNvSpPr>
            <a:spLocks noGrp="1" noChangeArrowheads="1"/>
          </p:cNvSpPr>
          <p:nvPr>
            <p:ph type="body" idx="1"/>
          </p:nvPr>
        </p:nvSpPr>
        <p:spPr/>
        <p:txBody>
          <a:bodyPr/>
          <a:lstStyle/>
          <a:p>
            <a:pPr lvl="1"/>
            <a:r>
              <a:rPr lang="zh-CN" altLang="en-US" smtClean="0">
                <a:cs typeface="Arial" panose="020B0604020202020204" pitchFamily="34" charset="0"/>
              </a:rPr>
              <a:t>为什么近代科学诞生在西欧，而没有在东亚诞生？</a:t>
            </a:r>
          </a:p>
          <a:p>
            <a:pPr lvl="1"/>
            <a:r>
              <a:rPr lang="zh-CN" altLang="en-US" smtClean="0"/>
              <a:t>这不仅是哲学问题，也不仅是历史问题，它还是现实问题</a:t>
            </a:r>
          </a:p>
          <a:p>
            <a:pPr lvl="1"/>
            <a:r>
              <a:rPr lang="zh-CN" altLang="en-US" smtClean="0"/>
              <a:t>中华民族的伟大复兴需要依靠科技创新</a:t>
            </a:r>
            <a:endParaRPr lang="en-US" altLang="zh-CN" smtClean="0"/>
          </a:p>
          <a:p>
            <a:pPr lvl="2"/>
            <a:r>
              <a:rPr lang="zh-CN" altLang="en-US" smtClean="0"/>
              <a:t>苹果、果树、土壤、大气环境</a:t>
            </a:r>
            <a:endParaRPr lang="en-US" altLang="zh-CN" smtClean="0"/>
          </a:p>
          <a:p>
            <a:pPr lvl="2"/>
            <a:endParaRPr lang="en-US" altLang="zh-CN" smtClean="0"/>
          </a:p>
          <a:p>
            <a:pPr lvl="1"/>
            <a:r>
              <a:rPr lang="zh-CN" altLang="en-US" smtClean="0"/>
              <a:t>重点是近代科学为何诞生在西欧，而不是为何没有诞生在东亚。</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zh-CN" altLang="en-US" smtClean="0"/>
              <a:t>近代科学为何诞生在西欧？</a:t>
            </a:r>
          </a:p>
        </p:txBody>
      </p:sp>
      <p:sp>
        <p:nvSpPr>
          <p:cNvPr id="36867" name="Rectangle 3"/>
          <p:cNvSpPr>
            <a:spLocks noGrp="1" noChangeArrowheads="1"/>
          </p:cNvSpPr>
          <p:nvPr>
            <p:ph type="body" idx="1"/>
          </p:nvPr>
        </p:nvSpPr>
        <p:spPr/>
        <p:txBody>
          <a:bodyPr/>
          <a:lstStyle/>
          <a:p>
            <a:pPr>
              <a:lnSpc>
                <a:spcPct val="80000"/>
              </a:lnSpc>
            </a:pPr>
            <a:r>
              <a:rPr lang="zh-CN" altLang="en-US" sz="2400" smtClean="0">
                <a:cs typeface="Arial" panose="020B0604020202020204" pitchFamily="34" charset="0"/>
              </a:rPr>
              <a:t>为什么近代科学诞生在西欧？</a:t>
            </a:r>
          </a:p>
          <a:p>
            <a:pPr lvl="1">
              <a:lnSpc>
                <a:spcPct val="80000"/>
              </a:lnSpc>
            </a:pPr>
            <a:r>
              <a:rPr lang="zh-CN" altLang="en-US" sz="2000" smtClean="0">
                <a:cs typeface="Arial" panose="020B0604020202020204" pitchFamily="34" charset="0"/>
              </a:rPr>
              <a:t>近代科学之所以在欧洲诞生，是因为欧洲曾受古希腊文化的熏陶。</a:t>
            </a:r>
          </a:p>
          <a:p>
            <a:pPr>
              <a:lnSpc>
                <a:spcPct val="80000"/>
              </a:lnSpc>
            </a:pPr>
            <a:r>
              <a:rPr lang="zh-CN" altLang="en-US" sz="2400" smtClean="0">
                <a:cs typeface="Arial" panose="020B0604020202020204" pitchFamily="34" charset="0"/>
              </a:rPr>
              <a:t>为什么近代科学没有诞生在受过古希腊文化熏陶的中东阿拉伯世界，而偏偏诞生在西欧拉丁世界？</a:t>
            </a:r>
          </a:p>
          <a:p>
            <a:pPr lvl="1">
              <a:lnSpc>
                <a:spcPct val="80000"/>
              </a:lnSpc>
            </a:pPr>
            <a:r>
              <a:rPr lang="zh-CN" altLang="en-US" sz="2000" smtClean="0">
                <a:cs typeface="Arial" panose="020B0604020202020204" pitchFamily="34" charset="0"/>
              </a:rPr>
              <a:t>近代科学之所以诞生在西欧拉丁世界，是因为那里受过基督教文化的影响。</a:t>
            </a:r>
          </a:p>
          <a:p>
            <a:pPr>
              <a:lnSpc>
                <a:spcPct val="80000"/>
              </a:lnSpc>
            </a:pPr>
            <a:r>
              <a:rPr lang="zh-CN" altLang="en-US" sz="2400" smtClean="0">
                <a:cs typeface="Arial" panose="020B0604020202020204" pitchFamily="34" charset="0"/>
              </a:rPr>
              <a:t>为什么受过基督教文化影响的西欧拉丁世界偏偏等到</a:t>
            </a:r>
            <a:r>
              <a:rPr lang="en-US" altLang="zh-CN" sz="2400" smtClean="0">
                <a:cs typeface="Arial" panose="020B0604020202020204" pitchFamily="34" charset="0"/>
              </a:rPr>
              <a:t>16-17</a:t>
            </a:r>
            <a:r>
              <a:rPr lang="zh-CN" altLang="en-US" sz="2400" smtClean="0">
                <a:cs typeface="Arial" panose="020B0604020202020204" pitchFamily="34" charset="0"/>
              </a:rPr>
              <a:t>世纪才产生近代科学？</a:t>
            </a:r>
          </a:p>
          <a:p>
            <a:pPr lvl="1">
              <a:lnSpc>
                <a:spcPct val="80000"/>
              </a:lnSpc>
            </a:pPr>
            <a:r>
              <a:rPr lang="zh-CN" altLang="en-US" sz="2000" smtClean="0">
                <a:cs typeface="Arial" panose="020B0604020202020204" pitchFamily="34" charset="0"/>
              </a:rPr>
              <a:t>近代科学之所以诞生在</a:t>
            </a:r>
            <a:r>
              <a:rPr lang="en-US" altLang="zh-CN" sz="2000" smtClean="0">
                <a:cs typeface="Arial" panose="020B0604020202020204" pitchFamily="34" charset="0"/>
              </a:rPr>
              <a:t>16-17</a:t>
            </a:r>
            <a:r>
              <a:rPr lang="zh-CN" altLang="en-US" sz="2000" smtClean="0">
                <a:cs typeface="Arial" panose="020B0604020202020204" pitchFamily="34" charset="0"/>
              </a:rPr>
              <a:t>世纪，是因为西欧此前爆发了文艺复兴运动，书籍不再是高不可攀的昂贵品了。</a:t>
            </a:r>
            <a:endParaRPr lang="zh-CN" altLang="en-US" sz="240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685800" y="609600"/>
            <a:ext cx="7772400" cy="5486400"/>
          </a:xfrm>
        </p:spPr>
        <p:txBody>
          <a:bodyPr/>
          <a:lstStyle/>
          <a:p>
            <a:pPr eaLnBrk="1" hangingPunct="1"/>
            <a:r>
              <a:rPr lang="zh-CN" altLang="en-US" smtClean="0"/>
              <a:t>一、课程简介</a:t>
            </a:r>
          </a:p>
        </p:txBody>
      </p:sp>
      <p:sp>
        <p:nvSpPr>
          <p:cNvPr id="5123" name="内容占位符 2"/>
          <p:cNvSpPr>
            <a:spLocks noGrp="1"/>
          </p:cNvSpPr>
          <p:nvPr>
            <p:ph idx="1"/>
          </p:nvPr>
        </p:nvSpPr>
        <p:spPr/>
        <p:txBody>
          <a:bodyPr/>
          <a:lstStyle/>
          <a:p>
            <a:pPr eaLnBrk="1" hangingPunct="1"/>
            <a:endParaRPr lang="zh-CN" alt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smtClean="0"/>
              <a:t>难题的解答关键</a:t>
            </a:r>
          </a:p>
        </p:txBody>
      </p:sp>
      <p:sp>
        <p:nvSpPr>
          <p:cNvPr id="37891" name="Rectangle 3"/>
          <p:cNvSpPr>
            <a:spLocks noGrp="1" noChangeArrowheads="1"/>
          </p:cNvSpPr>
          <p:nvPr>
            <p:ph type="body" idx="1"/>
          </p:nvPr>
        </p:nvSpPr>
        <p:spPr/>
        <p:txBody>
          <a:bodyPr/>
          <a:lstStyle/>
          <a:p>
            <a:pPr>
              <a:lnSpc>
                <a:spcPct val="90000"/>
              </a:lnSpc>
            </a:pPr>
            <a:r>
              <a:rPr lang="zh-CN" altLang="en-US" smtClean="0">
                <a:cs typeface="Arial" panose="020B0604020202020204" pitchFamily="34" charset="0"/>
              </a:rPr>
              <a:t>讨论近代科学的起源与发展问题，无法回避如下三个问题：</a:t>
            </a:r>
          </a:p>
          <a:p>
            <a:pPr lvl="1">
              <a:lnSpc>
                <a:spcPct val="90000"/>
              </a:lnSpc>
            </a:pPr>
            <a:r>
              <a:rPr lang="zh-CN" altLang="en-US" smtClean="0">
                <a:cs typeface="Arial" panose="020B0604020202020204" pitchFamily="34" charset="0"/>
              </a:rPr>
              <a:t>古希腊文化</a:t>
            </a:r>
          </a:p>
          <a:p>
            <a:pPr lvl="1">
              <a:lnSpc>
                <a:spcPct val="90000"/>
              </a:lnSpc>
            </a:pPr>
            <a:r>
              <a:rPr lang="zh-CN" altLang="en-US" smtClean="0">
                <a:cs typeface="Arial" panose="020B0604020202020204" pitchFamily="34" charset="0"/>
              </a:rPr>
              <a:t>基督教文化</a:t>
            </a:r>
          </a:p>
          <a:p>
            <a:pPr lvl="1">
              <a:lnSpc>
                <a:spcPct val="90000"/>
              </a:lnSpc>
            </a:pPr>
            <a:r>
              <a:rPr lang="zh-CN" altLang="en-US" smtClean="0">
                <a:cs typeface="Arial" panose="020B0604020202020204" pitchFamily="34" charset="0"/>
              </a:rPr>
              <a:t>文艺复兴运动</a:t>
            </a:r>
          </a:p>
          <a:p>
            <a:pPr>
              <a:lnSpc>
                <a:spcPct val="90000"/>
              </a:lnSpc>
            </a:pPr>
            <a:r>
              <a:rPr lang="zh-CN" altLang="en-US" smtClean="0">
                <a:cs typeface="Arial" panose="020B0604020202020204" pitchFamily="34" charset="0"/>
              </a:rPr>
              <a:t>也就是说，尽管我们不愿“言必称希腊”，但是我们必须从古希腊入手。只有这样，才能逐步解开近代科学诞生之谜。</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endParaRPr lang="zh-CN" altLang="en-US" smtClean="0"/>
          </a:p>
        </p:txBody>
      </p:sp>
      <p:sp>
        <p:nvSpPr>
          <p:cNvPr id="38915" name="Rectangle 3"/>
          <p:cNvSpPr>
            <a:spLocks noGrp="1" noChangeArrowheads="1"/>
          </p:cNvSpPr>
          <p:nvPr>
            <p:ph type="body" idx="1"/>
          </p:nvPr>
        </p:nvSpPr>
        <p:spPr>
          <a:xfrm>
            <a:off x="685800" y="1600200"/>
            <a:ext cx="7989888" cy="4495800"/>
          </a:xfrm>
        </p:spPr>
        <p:txBody>
          <a:bodyPr/>
          <a:lstStyle/>
          <a:p>
            <a:pPr>
              <a:lnSpc>
                <a:spcPct val="90000"/>
              </a:lnSpc>
            </a:pPr>
            <a:r>
              <a:rPr lang="zh-CN" altLang="en-US" sz="2800" smtClean="0"/>
              <a:t>是故，本课程拟以世界科学技术活动中心的变迁为主线，着重介绍自古希腊以来世界史上各科学中心的兴起和衰落的过程，并尽可能地阐明导致这些中心兴起或衰落的社会环境原因。</a:t>
            </a:r>
          </a:p>
          <a:p>
            <a:pPr>
              <a:lnSpc>
                <a:spcPct val="90000"/>
              </a:lnSpc>
            </a:pPr>
            <a:r>
              <a:rPr lang="zh-CN" altLang="en-US" sz="2800" smtClean="0"/>
              <a:t>旨在让学生了解世界文明的主要发展进程，以及科学技术对人类社会所产生的影响，借以拓宽学生的认识视野，提高他们的综合文化素养，促进中国的创新型国家建设。</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三、讲授难度</a:t>
            </a:r>
            <a:endParaRPr lang="zh-CN" altLang="en-US" dirty="0"/>
          </a:p>
        </p:txBody>
      </p:sp>
      <p:sp>
        <p:nvSpPr>
          <p:cNvPr id="3" name="内容占位符 2"/>
          <p:cNvSpPr>
            <a:spLocks noGrp="1"/>
          </p:cNvSpPr>
          <p:nvPr>
            <p:ph idx="1"/>
          </p:nvPr>
        </p:nvSpPr>
        <p:spPr/>
        <p:txBody>
          <a:bodyPr/>
          <a:lstStyle/>
          <a:p>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举例：医学</a:t>
            </a:r>
            <a:r>
              <a:rPr lang="zh-CN" altLang="en-US" dirty="0">
                <a:latin typeface="黑体" panose="02010609060101010101" pitchFamily="49" charset="-122"/>
                <a:ea typeface="黑体" panose="02010609060101010101" pitchFamily="49" charset="-122"/>
              </a:rPr>
              <a:t>是否成为牵引</a:t>
            </a:r>
            <a:r>
              <a:rPr lang="zh-CN" altLang="en-US" dirty="0" smtClean="0">
                <a:latin typeface="黑体" panose="02010609060101010101" pitchFamily="49" charset="-122"/>
                <a:ea typeface="黑体" panose="02010609060101010101" pitchFamily="49" charset="-122"/>
              </a:rPr>
              <a:t>学科形</a:t>
            </a:r>
            <a:r>
              <a:rPr lang="zh-CN" altLang="en-US" dirty="0">
                <a:latin typeface="黑体" panose="02010609060101010101" pitchFamily="49" charset="-122"/>
                <a:ea typeface="黑体" panose="02010609060101010101" pitchFamily="49" charset="-122"/>
              </a:rPr>
              <a:t>塑了中日近代科学</a:t>
            </a:r>
            <a:r>
              <a:rPr lang="zh-CN" altLang="en-US" dirty="0" smtClean="0">
                <a:latin typeface="黑体" panose="02010609060101010101" pitchFamily="49" charset="-122"/>
                <a:ea typeface="黑体" panose="02010609060101010101" pitchFamily="49" charset="-122"/>
              </a:rPr>
              <a:t>发展的差异</a:t>
            </a:r>
            <a:endParaRPr lang="zh-CN" altLang="en-US" dirty="0"/>
          </a:p>
        </p:txBody>
      </p:sp>
    </p:spTree>
    <p:extLst>
      <p:ext uri="{BB962C8B-B14F-4D97-AF65-F5344CB8AC3E}">
        <p14:creationId xmlns:p14="http://schemas.microsoft.com/office/powerpoint/2010/main" val="4065410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4"/>
          <p:cNvSpPr>
            <a:spLocks noGrp="1"/>
          </p:cNvSpPr>
          <p:nvPr>
            <p:ph type="title"/>
          </p:nvPr>
        </p:nvSpPr>
        <p:spPr/>
        <p:txBody>
          <a:bodyPr/>
          <a:lstStyle/>
          <a:p>
            <a:r>
              <a:rPr lang="zh-CN" altLang="en-US" sz="2800" b="1" smtClean="0"/>
              <a:t>和汉洋三贤图</a:t>
            </a:r>
            <a:r>
              <a:rPr lang="en-US" altLang="zh-CN" sz="2800" b="1" smtClean="0"/>
              <a:t/>
            </a:r>
            <a:br>
              <a:rPr lang="en-US" altLang="zh-CN" sz="2800" b="1" smtClean="0"/>
            </a:br>
            <a:r>
              <a:rPr lang="zh-CN" altLang="en-US" sz="2800" b="1" smtClean="0"/>
              <a:t>（</a:t>
            </a:r>
            <a:r>
              <a:rPr lang="en-US" altLang="zh-CN" sz="2800" b="1" smtClean="0"/>
              <a:t>A meeting of Japan, China, and the West</a:t>
            </a:r>
            <a:r>
              <a:rPr lang="zh-CN" altLang="en-US" sz="2800" b="1" smtClean="0"/>
              <a:t>）</a:t>
            </a:r>
            <a:endParaRPr lang="zh-CN" altLang="en-US" sz="2800" smtClean="0"/>
          </a:p>
        </p:txBody>
      </p:sp>
      <p:pic>
        <p:nvPicPr>
          <p:cNvPr id="29699" name="内容占位符 3"/>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403648" y="1844824"/>
            <a:ext cx="2133600" cy="4419600"/>
          </a:xfrm>
        </p:spPr>
      </p:pic>
      <p:sp>
        <p:nvSpPr>
          <p:cNvPr id="26628" name="内容占位符 5"/>
          <p:cNvSpPr>
            <a:spLocks noGrp="1"/>
          </p:cNvSpPr>
          <p:nvPr>
            <p:ph sz="half" idx="2"/>
          </p:nvPr>
        </p:nvSpPr>
        <p:spPr/>
        <p:txBody>
          <a:bodyPr>
            <a:normAutofit fontScale="77500" lnSpcReduction="20000"/>
          </a:bodyPr>
          <a:lstStyle/>
          <a:p>
            <a:pPr>
              <a:lnSpc>
                <a:spcPct val="150000"/>
              </a:lnSpc>
              <a:defRPr/>
            </a:pPr>
            <a:r>
              <a:rPr lang="en-US" altLang="zh-CN" sz="2400" dirty="0" smtClean="0"/>
              <a:t>Title:</a:t>
            </a:r>
            <a:r>
              <a:rPr lang="zh-TW" altLang="en-US" sz="2400" dirty="0" smtClean="0"/>
              <a:t>和漢洋三賢人図</a:t>
            </a:r>
            <a:r>
              <a:rPr lang="zh-CN" altLang="en-US" sz="2400" dirty="0" smtClean="0"/>
              <a:t>（</a:t>
            </a:r>
            <a:r>
              <a:rPr lang="en-US" altLang="zh-CN" sz="2400" dirty="0" smtClean="0"/>
              <a:t>A meeting of Japan, China, and the West</a:t>
            </a:r>
            <a:r>
              <a:rPr lang="zh-CN" altLang="en-US" sz="2400" dirty="0" smtClean="0"/>
              <a:t>）</a:t>
            </a:r>
            <a:endParaRPr lang="en-US" altLang="zh-CN" sz="2400" dirty="0" smtClean="0"/>
          </a:p>
          <a:p>
            <a:pPr>
              <a:lnSpc>
                <a:spcPct val="150000"/>
              </a:lnSpc>
              <a:defRPr/>
            </a:pPr>
            <a:r>
              <a:rPr lang="en-US" altLang="zh-CN" sz="2400" dirty="0" smtClean="0"/>
              <a:t>Creator:</a:t>
            </a:r>
            <a:r>
              <a:rPr lang="ja-JP" altLang="en-US" sz="2400" dirty="0" smtClean="0"/>
              <a:t>司馬江漢（</a:t>
            </a:r>
            <a:r>
              <a:rPr lang="en-US" altLang="zh-CN" sz="2400" dirty="0" err="1" smtClean="0"/>
              <a:t>Shiba</a:t>
            </a:r>
            <a:r>
              <a:rPr lang="en-US" altLang="zh-CN" sz="2400" dirty="0" smtClean="0"/>
              <a:t>, </a:t>
            </a:r>
            <a:r>
              <a:rPr lang="en-US" altLang="zh-CN" sz="2400" dirty="0" err="1" smtClean="0"/>
              <a:t>Kōkan</a:t>
            </a:r>
            <a:r>
              <a:rPr lang="en-US" altLang="zh-CN" sz="2400" dirty="0" smtClean="0"/>
              <a:t>, 1747-1818 </a:t>
            </a:r>
            <a:r>
              <a:rPr lang="zh-CN" altLang="en-US" sz="2400" dirty="0" smtClean="0"/>
              <a:t>）</a:t>
            </a:r>
            <a:endParaRPr lang="en-US" altLang="zh-CN" sz="2400" dirty="0" smtClean="0"/>
          </a:p>
          <a:p>
            <a:pPr>
              <a:lnSpc>
                <a:spcPct val="150000"/>
              </a:lnSpc>
              <a:defRPr/>
            </a:pPr>
            <a:r>
              <a:rPr lang="en-US" altLang="zh-CN" sz="2400" dirty="0" smtClean="0"/>
              <a:t>Contributing Institution</a:t>
            </a:r>
            <a:r>
              <a:rPr lang="zh-CN" altLang="en-US" sz="2400" dirty="0" smtClean="0"/>
              <a:t>：</a:t>
            </a:r>
            <a:r>
              <a:rPr lang="en-US" altLang="zh-CN" sz="2400" dirty="0" smtClean="0"/>
              <a:t>UC Merced, Library and Special Collections</a:t>
            </a:r>
            <a:endParaRPr lang="en-US" altLang="ja-JP" sz="2400" dirty="0" smtClean="0"/>
          </a:p>
          <a:p>
            <a:pPr>
              <a:lnSpc>
                <a:spcPct val="150000"/>
              </a:lnSpc>
              <a:defRPr/>
            </a:pPr>
            <a:r>
              <a:rPr lang="en-US" altLang="zh-CN" sz="2400" dirty="0" smtClean="0"/>
              <a:t>Collection</a:t>
            </a:r>
            <a:r>
              <a:rPr lang="ja-JP" altLang="en-US" sz="2400" dirty="0" smtClean="0"/>
              <a:t>：</a:t>
            </a:r>
            <a:r>
              <a:rPr lang="en-US" altLang="zh-CN" sz="2400" dirty="0" smtClean="0"/>
              <a:t>Clark Center for Japanese Art and Culture collection </a:t>
            </a:r>
            <a:endParaRPr lang="zh-CN" altLang="en-US" sz="2400" dirty="0" smtClean="0"/>
          </a:p>
        </p:txBody>
      </p:sp>
    </p:spTree>
    <p:extLst>
      <p:ext uri="{BB962C8B-B14F-4D97-AF65-F5344CB8AC3E}">
        <p14:creationId xmlns:p14="http://schemas.microsoft.com/office/powerpoint/2010/main" val="200949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4"/>
          <p:cNvSpPr>
            <a:spLocks noGrp="1"/>
          </p:cNvSpPr>
          <p:nvPr>
            <p:ph type="title"/>
          </p:nvPr>
        </p:nvSpPr>
        <p:spPr/>
        <p:txBody>
          <a:bodyPr/>
          <a:lstStyle/>
          <a:p>
            <a:r>
              <a:rPr lang="zh-CN" altLang="en-US" sz="3200" smtClean="0"/>
              <a:t>局部放大图</a:t>
            </a:r>
            <a:r>
              <a:rPr lang="en-US" altLang="zh-CN" sz="3200" smtClean="0"/>
              <a:t>1</a:t>
            </a:r>
            <a:r>
              <a:rPr lang="zh-CN" altLang="en-US" sz="3200" smtClean="0"/>
              <a:t>（</a:t>
            </a:r>
            <a:r>
              <a:rPr lang="en-US" altLang="zh-CN" sz="3200" smtClean="0"/>
              <a:t>Partial Enlarged  Image 1</a:t>
            </a:r>
            <a:r>
              <a:rPr lang="zh-CN" altLang="en-US" sz="3200" smtClean="0"/>
              <a:t>）</a:t>
            </a:r>
          </a:p>
        </p:txBody>
      </p:sp>
      <p:pic>
        <p:nvPicPr>
          <p:cNvPr id="30723" name="内容占位符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03648" y="1447800"/>
            <a:ext cx="6035675" cy="4732337"/>
          </a:xfrm>
        </p:spPr>
      </p:pic>
    </p:spTree>
    <p:extLst>
      <p:ext uri="{BB962C8B-B14F-4D97-AF65-F5344CB8AC3E}">
        <p14:creationId xmlns:p14="http://schemas.microsoft.com/office/powerpoint/2010/main" val="2384345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z="3200" smtClean="0"/>
              <a:t>局部放大图</a:t>
            </a:r>
            <a:r>
              <a:rPr lang="en-US" altLang="zh-CN" sz="3200" smtClean="0"/>
              <a:t>2</a:t>
            </a:r>
            <a:r>
              <a:rPr lang="zh-CN" altLang="en-US" sz="3200" smtClean="0"/>
              <a:t>（</a:t>
            </a:r>
            <a:r>
              <a:rPr lang="en-US" altLang="zh-CN" sz="3200" smtClean="0"/>
              <a:t>Partial Enlarged  Image 2</a:t>
            </a:r>
            <a:r>
              <a:rPr lang="zh-CN" altLang="en-US" sz="3200" smtClean="0"/>
              <a:t>）</a:t>
            </a:r>
          </a:p>
        </p:txBody>
      </p:sp>
      <p:pic>
        <p:nvPicPr>
          <p:cNvPr id="31747"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44637" y="1340768"/>
            <a:ext cx="6054725" cy="4748213"/>
          </a:xfrm>
        </p:spPr>
      </p:pic>
    </p:spTree>
    <p:extLst>
      <p:ext uri="{BB962C8B-B14F-4D97-AF65-F5344CB8AC3E}">
        <p14:creationId xmlns:p14="http://schemas.microsoft.com/office/powerpoint/2010/main" val="2250905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t>问题的提起</a:t>
            </a:r>
          </a:p>
        </p:txBody>
      </p:sp>
      <p:sp>
        <p:nvSpPr>
          <p:cNvPr id="32771" name="内容占位符 2"/>
          <p:cNvSpPr>
            <a:spLocks noGrp="1"/>
          </p:cNvSpPr>
          <p:nvPr>
            <p:ph idx="1"/>
          </p:nvPr>
        </p:nvSpPr>
        <p:spPr/>
        <p:txBody>
          <a:bodyPr/>
          <a:lstStyle/>
          <a:p>
            <a:pPr>
              <a:defRPr/>
            </a:pPr>
            <a:endParaRPr lang="en-US" altLang="zh-CN" sz="2400" dirty="0" smtClean="0"/>
          </a:p>
          <a:p>
            <a:pPr>
              <a:defRPr/>
            </a:pPr>
            <a:r>
              <a:rPr lang="zh-CN" altLang="en-US" sz="2400" dirty="0" smtClean="0"/>
              <a:t>在司马江汉看来，</a:t>
            </a:r>
            <a:r>
              <a:rPr lang="zh-CN" altLang="en-US" sz="2400" dirty="0" smtClean="0">
                <a:solidFill>
                  <a:srgbClr val="FF0000"/>
                </a:solidFill>
              </a:rPr>
              <a:t>基于本草的中医</a:t>
            </a:r>
            <a:r>
              <a:rPr lang="zh-CN" altLang="en-US" sz="2400" dirty="0" smtClean="0"/>
              <a:t>与</a:t>
            </a:r>
            <a:r>
              <a:rPr lang="zh-CN" altLang="en-US" sz="2400" dirty="0" smtClean="0">
                <a:solidFill>
                  <a:srgbClr val="FF0000"/>
                </a:solidFill>
              </a:rPr>
              <a:t>基于解剖的西医</a:t>
            </a:r>
            <a:r>
              <a:rPr lang="zh-CN" altLang="en-US" sz="2400" dirty="0" smtClean="0"/>
              <a:t>之间的差异，犹如</a:t>
            </a:r>
            <a:r>
              <a:rPr lang="zh-CN" altLang="en-US" sz="2400" dirty="0" smtClean="0">
                <a:solidFill>
                  <a:srgbClr val="FF0000"/>
                </a:solidFill>
              </a:rPr>
              <a:t>用木桶泼水救火</a:t>
            </a:r>
            <a:r>
              <a:rPr lang="zh-CN" altLang="en-US" sz="2400" dirty="0" smtClean="0"/>
              <a:t>与</a:t>
            </a:r>
            <a:r>
              <a:rPr lang="zh-CN" altLang="en-US" sz="2400" dirty="0" smtClean="0">
                <a:solidFill>
                  <a:srgbClr val="FF0000"/>
                </a:solidFill>
              </a:rPr>
              <a:t>用水龙头抽水救火</a:t>
            </a:r>
            <a:r>
              <a:rPr lang="zh-CN" altLang="en-US" sz="2400" dirty="0" smtClean="0"/>
              <a:t>之间的差别。</a:t>
            </a:r>
            <a:endParaRPr lang="en-US" altLang="zh-CN" sz="2400" dirty="0" smtClean="0"/>
          </a:p>
          <a:p>
            <a:pPr>
              <a:defRPr/>
            </a:pPr>
            <a:endParaRPr lang="en-US" altLang="zh-CN" sz="2400" dirty="0"/>
          </a:p>
          <a:p>
            <a:pPr>
              <a:defRPr/>
            </a:pPr>
            <a:r>
              <a:rPr lang="zh-CN" altLang="en-US" sz="2400" dirty="0" smtClean="0">
                <a:solidFill>
                  <a:srgbClr val="FF0000"/>
                </a:solidFill>
                <a:latin typeface="+mj-ea"/>
                <a:ea typeface="+mj-ea"/>
              </a:rPr>
              <a:t>司马江汉何以对中医和西医产生这样的认识？</a:t>
            </a:r>
            <a:endParaRPr lang="en-US" altLang="zh-CN" sz="2400" dirty="0" smtClean="0">
              <a:solidFill>
                <a:srgbClr val="FF0000"/>
              </a:solidFill>
              <a:latin typeface="+mj-ea"/>
              <a:ea typeface="+mj-ea"/>
            </a:endParaRPr>
          </a:p>
          <a:p>
            <a:pPr>
              <a:defRPr/>
            </a:pPr>
            <a:endParaRPr lang="en-US" altLang="zh-CN" sz="2400" dirty="0" smtClean="0">
              <a:solidFill>
                <a:srgbClr val="FF0000"/>
              </a:solidFill>
              <a:latin typeface="+mj-ea"/>
              <a:ea typeface="+mj-ea"/>
            </a:endParaRPr>
          </a:p>
          <a:p>
            <a:pPr>
              <a:defRPr/>
            </a:pPr>
            <a:r>
              <a:rPr lang="zh-CN" altLang="en-US" sz="2400" dirty="0" smtClean="0">
                <a:solidFill>
                  <a:srgbClr val="FF0000"/>
                </a:solidFill>
                <a:latin typeface="+mj-ea"/>
                <a:ea typeface="+mj-ea"/>
              </a:rPr>
              <a:t>这种认识对日本后来的学术发展产生了什么样的影响？</a:t>
            </a:r>
            <a:endParaRPr lang="en-US" altLang="zh-CN" sz="2400" dirty="0" smtClean="0">
              <a:solidFill>
                <a:srgbClr val="FF0000"/>
              </a:solidFill>
              <a:latin typeface="+mj-ea"/>
              <a:ea typeface="+mj-ea"/>
            </a:endParaRPr>
          </a:p>
          <a:p>
            <a:pPr>
              <a:defRPr/>
            </a:pPr>
            <a:endParaRPr lang="zh-CN" altLang="en-US" dirty="0" smtClean="0"/>
          </a:p>
        </p:txBody>
      </p:sp>
    </p:spTree>
    <p:extLst>
      <p:ext uri="{BB962C8B-B14F-4D97-AF65-F5344CB8AC3E}">
        <p14:creationId xmlns:p14="http://schemas.microsoft.com/office/powerpoint/2010/main" val="421352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t>中日开国与锁国相位差</a:t>
            </a:r>
          </a:p>
        </p:txBody>
      </p:sp>
      <p:pic>
        <p:nvPicPr>
          <p:cNvPr id="33795" name="内容占位符 3"/>
          <p:cNvPicPr>
            <a:picLocks noGrp="1" noChangeAspect="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a:xfrm>
            <a:off x="457200" y="2332038"/>
            <a:ext cx="4038600" cy="2193925"/>
          </a:xfrm>
        </p:spPr>
      </p:pic>
      <p:sp>
        <p:nvSpPr>
          <p:cNvPr id="5" name="内容占位符 4"/>
          <p:cNvSpPr>
            <a:spLocks noGrp="1"/>
          </p:cNvSpPr>
          <p:nvPr>
            <p:ph sz="half" idx="2"/>
          </p:nvPr>
        </p:nvSpPr>
        <p:spPr/>
        <p:txBody>
          <a:bodyPr/>
          <a:lstStyle/>
          <a:p>
            <a:pPr>
              <a:defRPr/>
            </a:pPr>
            <a:r>
              <a:rPr lang="zh-CN" altLang="en-US" sz="2400" dirty="0" smtClean="0">
                <a:solidFill>
                  <a:srgbClr val="FF0000"/>
                </a:solidFill>
                <a:latin typeface="+mj-ea"/>
                <a:ea typeface="+mj-ea"/>
              </a:rPr>
              <a:t>中国开国</a:t>
            </a:r>
            <a:r>
              <a:rPr lang="zh-CN" altLang="en-US" sz="2400" dirty="0" smtClean="0"/>
              <a:t>：</a:t>
            </a:r>
            <a:r>
              <a:rPr lang="en-US" altLang="zh-CN" sz="2400" dirty="0" smtClean="0"/>
              <a:t>1582</a:t>
            </a:r>
            <a:r>
              <a:rPr lang="zh-CN" altLang="en-US" sz="2400" dirty="0" smtClean="0"/>
              <a:t>年利玛窦（</a:t>
            </a:r>
            <a:r>
              <a:rPr lang="en-US" altLang="zh-CN" sz="2400" dirty="0" smtClean="0"/>
              <a:t>Matteo Ricci</a:t>
            </a:r>
            <a:r>
              <a:rPr lang="zh-CN" altLang="en-US" sz="2400" dirty="0" smtClean="0"/>
              <a:t>，</a:t>
            </a:r>
            <a:r>
              <a:rPr lang="en-US" altLang="zh-CN" sz="2400" dirty="0" smtClean="0"/>
              <a:t>1552-1610</a:t>
            </a:r>
            <a:r>
              <a:rPr lang="zh-CN" altLang="en-US" sz="2400" dirty="0" smtClean="0"/>
              <a:t>）来华</a:t>
            </a:r>
            <a:endParaRPr lang="en-US" altLang="zh-CN" sz="2400" dirty="0" smtClean="0"/>
          </a:p>
          <a:p>
            <a:pPr>
              <a:defRPr/>
            </a:pPr>
            <a:r>
              <a:rPr lang="zh-CN" altLang="en-US" sz="2400" dirty="0" smtClean="0">
                <a:solidFill>
                  <a:srgbClr val="FF0000"/>
                </a:solidFill>
                <a:latin typeface="+mj-ea"/>
                <a:ea typeface="+mj-ea"/>
              </a:rPr>
              <a:t>日本锁国</a:t>
            </a:r>
            <a:r>
              <a:rPr lang="zh-CN" altLang="en-US" sz="2400" dirty="0" smtClean="0"/>
              <a:t>：</a:t>
            </a:r>
            <a:r>
              <a:rPr lang="en-US" altLang="zh-CN" sz="2400" dirty="0" smtClean="0"/>
              <a:t>1633-1639</a:t>
            </a:r>
            <a:r>
              <a:rPr lang="zh-CN" altLang="en-US" sz="2400" dirty="0" smtClean="0"/>
              <a:t>年间德川幕府先后颁布</a:t>
            </a:r>
            <a:r>
              <a:rPr lang="en-US" altLang="zh-CN" sz="2400" dirty="0" smtClean="0"/>
              <a:t>5</a:t>
            </a:r>
            <a:r>
              <a:rPr lang="zh-CN" altLang="en-US" sz="2400" dirty="0" smtClean="0"/>
              <a:t>道锁国令。</a:t>
            </a:r>
            <a:endParaRPr lang="en-US" altLang="zh-CN" sz="2400" dirty="0" smtClean="0"/>
          </a:p>
          <a:p>
            <a:pPr>
              <a:defRPr/>
            </a:pPr>
            <a:endParaRPr lang="en-US" altLang="zh-CN" sz="2400" dirty="0"/>
          </a:p>
          <a:p>
            <a:pPr>
              <a:defRPr/>
            </a:pPr>
            <a:r>
              <a:rPr lang="zh-CN" altLang="en-US" sz="2400" dirty="0" smtClean="0">
                <a:solidFill>
                  <a:srgbClr val="FF0000"/>
                </a:solidFill>
                <a:latin typeface="+mj-ea"/>
                <a:ea typeface="+mj-ea"/>
              </a:rPr>
              <a:t>中国锁国</a:t>
            </a:r>
            <a:r>
              <a:rPr lang="zh-CN" altLang="en-US" sz="2400" dirty="0" smtClean="0"/>
              <a:t>：康熙六十年</a:t>
            </a:r>
            <a:r>
              <a:rPr lang="zh-CN" altLang="en-US" sz="2400" dirty="0"/>
              <a:t>（</a:t>
            </a:r>
            <a:r>
              <a:rPr lang="en-US" altLang="zh-CN" sz="2400" dirty="0"/>
              <a:t>1721</a:t>
            </a:r>
            <a:r>
              <a:rPr lang="zh-CN" altLang="en-US" sz="2400" dirty="0"/>
              <a:t>年</a:t>
            </a:r>
            <a:r>
              <a:rPr lang="zh-CN" altLang="en-US" sz="2400" dirty="0" smtClean="0"/>
              <a:t>）前后的礼仪之争</a:t>
            </a:r>
            <a:endParaRPr lang="en-US" altLang="zh-CN" sz="2400" dirty="0"/>
          </a:p>
          <a:p>
            <a:pPr>
              <a:defRPr/>
            </a:pPr>
            <a:r>
              <a:rPr lang="zh-CN" altLang="en-US" sz="2400" dirty="0" smtClean="0">
                <a:solidFill>
                  <a:srgbClr val="FF0000"/>
                </a:solidFill>
                <a:latin typeface="黑体" panose="02010609060101010101" pitchFamily="49" charset="-122"/>
                <a:ea typeface="黑体" panose="02010609060101010101" pitchFamily="49" charset="-122"/>
              </a:rPr>
              <a:t>日本开国</a:t>
            </a:r>
            <a:r>
              <a:rPr lang="zh-CN" altLang="en-US" sz="2400" dirty="0" smtClean="0"/>
              <a:t>：德川吉宗</a:t>
            </a:r>
            <a:r>
              <a:rPr lang="en-US" altLang="zh-CN" sz="2400" dirty="0" smtClean="0"/>
              <a:t>1720</a:t>
            </a:r>
            <a:r>
              <a:rPr lang="zh-CN" altLang="en-US" sz="2400" dirty="0" smtClean="0"/>
              <a:t>年的享保改革</a:t>
            </a:r>
            <a:endParaRPr lang="zh-CN" altLang="en-US" sz="2400" dirty="0"/>
          </a:p>
        </p:txBody>
      </p:sp>
    </p:spTree>
    <p:extLst>
      <p:ext uri="{BB962C8B-B14F-4D97-AF65-F5344CB8AC3E}">
        <p14:creationId xmlns:p14="http://schemas.microsoft.com/office/powerpoint/2010/main" val="2871251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685800" y="609600"/>
            <a:ext cx="8134672" cy="838200"/>
          </a:xfrm>
        </p:spPr>
        <p:txBody>
          <a:bodyPr/>
          <a:lstStyle/>
          <a:p>
            <a:r>
              <a:rPr lang="zh-CN" altLang="en-US" sz="3600" dirty="0" smtClean="0"/>
              <a:t>荷兰在长崎的出岛</a:t>
            </a:r>
            <a:r>
              <a:rPr lang="en-US" altLang="zh-CN" sz="3600" dirty="0" smtClean="0"/>
              <a:t>(</a:t>
            </a:r>
            <a:r>
              <a:rPr lang="en-US" altLang="zh-CN" sz="3600" dirty="0" err="1" smtClean="0"/>
              <a:t>Dejima</a:t>
            </a:r>
            <a:r>
              <a:rPr lang="en-US" altLang="zh-CN" sz="3600" dirty="0" smtClean="0"/>
              <a:t>)</a:t>
            </a:r>
            <a:r>
              <a:rPr lang="zh-CN" altLang="en-US" sz="3600" dirty="0" smtClean="0"/>
              <a:t>设置的商馆</a:t>
            </a:r>
          </a:p>
        </p:txBody>
      </p:sp>
      <p:pic>
        <p:nvPicPr>
          <p:cNvPr id="34819" name="内容占位符 4"/>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68313" y="1965325"/>
            <a:ext cx="3811587" cy="2859088"/>
          </a:xfrm>
        </p:spPr>
      </p:pic>
      <p:pic>
        <p:nvPicPr>
          <p:cNvPr id="34820" name="内容占位符 6"/>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3438" y="1989138"/>
            <a:ext cx="4297362" cy="2809875"/>
          </a:xfrm>
        </p:spPr>
      </p:pic>
    </p:spTree>
    <p:extLst>
      <p:ext uri="{BB962C8B-B14F-4D97-AF65-F5344CB8AC3E}">
        <p14:creationId xmlns:p14="http://schemas.microsoft.com/office/powerpoint/2010/main" val="1391461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z="3200" smtClean="0"/>
              <a:t>荷兰商馆赴江户拜见德川将军图</a:t>
            </a:r>
            <a:r>
              <a:rPr lang="en-US" altLang="zh-CN" sz="3200" smtClean="0"/>
              <a:t/>
            </a:r>
            <a:br>
              <a:rPr lang="en-US" altLang="zh-CN" sz="3200" smtClean="0"/>
            </a:br>
            <a:r>
              <a:rPr lang="en-US" altLang="zh-CN" sz="2400" smtClean="0">
                <a:solidFill>
                  <a:srgbClr val="FF0000"/>
                </a:solidFill>
              </a:rPr>
              <a:t>1609-1850</a:t>
            </a:r>
            <a:r>
              <a:rPr lang="zh-CN" altLang="en-US" sz="2400" smtClean="0">
                <a:solidFill>
                  <a:srgbClr val="FF0000"/>
                </a:solidFill>
              </a:rPr>
              <a:t>：</a:t>
            </a:r>
            <a:r>
              <a:rPr lang="en-US" altLang="zh-CN" sz="2400" smtClean="0">
                <a:solidFill>
                  <a:srgbClr val="FF0000"/>
                </a:solidFill>
              </a:rPr>
              <a:t>167</a:t>
            </a:r>
            <a:r>
              <a:rPr lang="zh-CN" altLang="en-US" sz="2400" smtClean="0">
                <a:solidFill>
                  <a:srgbClr val="FF0000"/>
                </a:solidFill>
              </a:rPr>
              <a:t>次，</a:t>
            </a:r>
            <a:r>
              <a:rPr lang="en-US" altLang="zh-CN" sz="2400" smtClean="0">
                <a:solidFill>
                  <a:srgbClr val="FF0000"/>
                </a:solidFill>
              </a:rPr>
              <a:t>1633-1790</a:t>
            </a:r>
            <a:r>
              <a:rPr lang="zh-CN" altLang="en-US" sz="2400" smtClean="0">
                <a:solidFill>
                  <a:srgbClr val="FF0000"/>
                </a:solidFill>
              </a:rPr>
              <a:t>几近每年</a:t>
            </a:r>
            <a:r>
              <a:rPr lang="en-US" altLang="zh-CN" sz="2400" smtClean="0">
                <a:solidFill>
                  <a:srgbClr val="FF0000"/>
                </a:solidFill>
              </a:rPr>
              <a:t>1</a:t>
            </a:r>
            <a:r>
              <a:rPr lang="zh-CN" altLang="en-US" sz="2400" smtClean="0">
                <a:solidFill>
                  <a:srgbClr val="FF0000"/>
                </a:solidFill>
              </a:rPr>
              <a:t>次</a:t>
            </a:r>
          </a:p>
        </p:txBody>
      </p:sp>
      <p:pic>
        <p:nvPicPr>
          <p:cNvPr id="35843"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22350" y="1772816"/>
            <a:ext cx="7099300" cy="4410075"/>
          </a:xfrm>
        </p:spPr>
      </p:pic>
    </p:spTree>
    <p:extLst>
      <p:ext uri="{BB962C8B-B14F-4D97-AF65-F5344CB8AC3E}">
        <p14:creationId xmlns:p14="http://schemas.microsoft.com/office/powerpoint/2010/main" val="4043085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793750"/>
            <a:ext cx="7772400" cy="654050"/>
          </a:xfrm>
        </p:spPr>
        <p:txBody>
          <a:bodyPr/>
          <a:lstStyle/>
          <a:p>
            <a:pPr eaLnBrk="1" hangingPunct="1"/>
            <a:r>
              <a:rPr lang="zh-CN" altLang="en-US" smtClean="0"/>
              <a:t>课程性质</a:t>
            </a:r>
          </a:p>
        </p:txBody>
      </p:sp>
      <p:sp>
        <p:nvSpPr>
          <p:cNvPr id="6147" name="Rectangle 3"/>
          <p:cNvSpPr>
            <a:spLocks noGrp="1" noChangeArrowheads="1"/>
          </p:cNvSpPr>
          <p:nvPr>
            <p:ph type="body" idx="1"/>
          </p:nvPr>
        </p:nvSpPr>
        <p:spPr/>
        <p:txBody>
          <a:bodyPr/>
          <a:lstStyle/>
          <a:p>
            <a:pPr eaLnBrk="1" hangingPunct="1"/>
            <a:r>
              <a:rPr lang="zh-CN" altLang="en-US" sz="2800" dirty="0" smtClean="0"/>
              <a:t>课程名称：世界文明中的科学技术</a:t>
            </a:r>
          </a:p>
          <a:p>
            <a:pPr eaLnBrk="1" hangingPunct="1"/>
            <a:r>
              <a:rPr lang="zh-CN" altLang="en-US" sz="2800" dirty="0" smtClean="0"/>
              <a:t>英文名称：</a:t>
            </a:r>
            <a:r>
              <a:rPr lang="en-US" altLang="zh-CN" sz="2800" dirty="0" smtClean="0"/>
              <a:t>Science and Technology</a:t>
            </a:r>
          </a:p>
          <a:p>
            <a:pPr eaLnBrk="1" hangingPunct="1">
              <a:buFontTx/>
              <a:buNone/>
            </a:pPr>
            <a:r>
              <a:rPr lang="en-US" altLang="zh-CN" sz="2800" dirty="0" smtClean="0"/>
              <a:t>                       in World Civilizations </a:t>
            </a:r>
          </a:p>
          <a:p>
            <a:pPr eaLnBrk="1" hangingPunct="1"/>
            <a:r>
              <a:rPr lang="zh-CN" altLang="en-US" sz="2800" dirty="0" smtClean="0"/>
              <a:t>总  学  时：</a:t>
            </a:r>
            <a:r>
              <a:rPr lang="en-US" altLang="zh-CN" sz="2800" dirty="0" smtClean="0"/>
              <a:t>32</a:t>
            </a:r>
          </a:p>
          <a:p>
            <a:pPr eaLnBrk="1" hangingPunct="1"/>
            <a:r>
              <a:rPr lang="zh-CN" altLang="en-US" sz="2800" dirty="0" smtClean="0"/>
              <a:t>学        分：</a:t>
            </a:r>
            <a:r>
              <a:rPr lang="en-US" altLang="zh-CN" sz="2800" dirty="0" smtClean="0"/>
              <a:t>2</a:t>
            </a:r>
          </a:p>
          <a:p>
            <a:pPr eaLnBrk="1" hangingPunct="1"/>
            <a:r>
              <a:rPr lang="zh-CN" altLang="en-US" sz="2800" dirty="0" smtClean="0"/>
              <a:t>授课对象：本科生，不分文、理</a:t>
            </a:r>
          </a:p>
          <a:p>
            <a:pPr eaLnBrk="1" hangingPunct="1"/>
            <a:r>
              <a:rPr lang="zh-CN" altLang="en-US" sz="2800" dirty="0" smtClean="0"/>
              <a:t>课程类别：通选课程</a:t>
            </a:r>
            <a:endParaRPr lang="en-US" altLang="zh-CN" sz="2800" dirty="0" smtClean="0"/>
          </a:p>
          <a:p>
            <a:pPr eaLnBrk="1" hangingPunct="1"/>
            <a:r>
              <a:rPr lang="zh-CN" altLang="en-US" sz="2800" dirty="0" smtClean="0"/>
              <a:t>上课时间：</a:t>
            </a:r>
            <a:r>
              <a:rPr lang="en-US" altLang="zh-CN" sz="2800" dirty="0" smtClean="0"/>
              <a:t>9</a:t>
            </a:r>
            <a:r>
              <a:rPr lang="zh-CN" altLang="en-US" sz="2800" dirty="0" smtClean="0"/>
              <a:t>月</a:t>
            </a:r>
            <a:r>
              <a:rPr lang="en-US" altLang="zh-CN" sz="2800" dirty="0" smtClean="0"/>
              <a:t>12</a:t>
            </a:r>
            <a:r>
              <a:rPr lang="zh-CN" altLang="en-US" sz="2800" dirty="0" smtClean="0"/>
              <a:t>日</a:t>
            </a:r>
            <a:r>
              <a:rPr lang="zh-CN" altLang="en-US" sz="2800" dirty="0" smtClean="0"/>
              <a:t>至</a:t>
            </a:r>
            <a:r>
              <a:rPr lang="en-US" altLang="zh-CN" sz="2800" dirty="0" smtClean="0"/>
              <a:t>12</a:t>
            </a:r>
            <a:r>
              <a:rPr lang="zh-CN" altLang="en-US" sz="2800" dirty="0" smtClean="0"/>
              <a:t>月</a:t>
            </a:r>
            <a:r>
              <a:rPr lang="en-US" altLang="zh-CN" sz="2800" dirty="0" smtClean="0"/>
              <a:t>19</a:t>
            </a:r>
            <a:r>
              <a:rPr lang="zh-CN" altLang="en-US" sz="2800" dirty="0" smtClean="0"/>
              <a:t>日下午</a:t>
            </a:r>
            <a:r>
              <a:rPr lang="en-US" altLang="zh-CN" sz="2800" dirty="0" smtClean="0"/>
              <a:t>6:40-20:30</a:t>
            </a:r>
          </a:p>
          <a:p>
            <a:pPr eaLnBrk="1" hangingPunct="1"/>
            <a:r>
              <a:rPr lang="zh-CN" altLang="en-US" sz="2800" dirty="0" smtClean="0"/>
              <a:t>考试时间：</a:t>
            </a:r>
            <a:r>
              <a:rPr lang="en-US" altLang="zh-CN" sz="2800" dirty="0" smtClean="0"/>
              <a:t> 12</a:t>
            </a:r>
            <a:r>
              <a:rPr lang="zh-CN" altLang="en-US" sz="2800" dirty="0" smtClean="0"/>
              <a:t>月</a:t>
            </a:r>
            <a:r>
              <a:rPr lang="en-US" altLang="zh-CN" sz="2800" dirty="0" smtClean="0"/>
              <a:t>26</a:t>
            </a:r>
            <a:r>
              <a:rPr lang="zh-CN" altLang="en-US" sz="2800" dirty="0" smtClean="0"/>
              <a:t>日</a:t>
            </a:r>
            <a:r>
              <a:rPr lang="zh-CN" altLang="en-US" sz="2800" dirty="0"/>
              <a:t>下</a:t>
            </a:r>
            <a:r>
              <a:rPr lang="zh-CN" altLang="en-US" sz="2800" dirty="0" smtClean="0"/>
              <a:t>午</a:t>
            </a:r>
            <a:r>
              <a:rPr lang="en-US" altLang="zh-CN" sz="2800" dirty="0" smtClean="0"/>
              <a:t>16:40-20:30</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685800" y="609600"/>
            <a:ext cx="7918648" cy="838200"/>
          </a:xfrm>
        </p:spPr>
        <p:txBody>
          <a:bodyPr/>
          <a:lstStyle/>
          <a:p>
            <a:r>
              <a:rPr lang="zh-CN" altLang="en-US" sz="2800" dirty="0" smtClean="0"/>
              <a:t>知识开国</a:t>
            </a:r>
            <a:r>
              <a:rPr lang="ja-JP" altLang="en-US" sz="2800" dirty="0" smtClean="0"/>
              <a:t>　　</a:t>
            </a:r>
            <a:r>
              <a:rPr lang="zh-CN" altLang="en-US" sz="2800" dirty="0" smtClean="0"/>
              <a:t>解体新书</a:t>
            </a:r>
            <a:r>
              <a:rPr lang="ja-JP" altLang="en-US" sz="2800" dirty="0" smtClean="0"/>
              <a:t>（</a:t>
            </a:r>
            <a:r>
              <a:rPr lang="en-US" altLang="zh-CN" sz="2800" i="1" dirty="0" err="1" smtClean="0"/>
              <a:t>Anatomische</a:t>
            </a:r>
            <a:r>
              <a:rPr lang="en-US" altLang="zh-CN" sz="2800" i="1" dirty="0" smtClean="0"/>
              <a:t> </a:t>
            </a:r>
            <a:r>
              <a:rPr lang="en-US" altLang="zh-CN" sz="2800" i="1" dirty="0" err="1" smtClean="0"/>
              <a:t>Tabellen</a:t>
            </a:r>
            <a:r>
              <a:rPr lang="ja-JP" altLang="en-US" sz="2800" dirty="0" smtClean="0"/>
              <a:t>）</a:t>
            </a:r>
            <a:r>
              <a:rPr lang="en-US" altLang="zh-CN" sz="2800" dirty="0" smtClean="0"/>
              <a:t/>
            </a:r>
            <a:br>
              <a:rPr lang="en-US" altLang="zh-CN" sz="2800" dirty="0" smtClean="0"/>
            </a:br>
            <a:r>
              <a:rPr lang="zh-TW" altLang="en-US" sz="2000" dirty="0" smtClean="0"/>
              <a:t>杉田玄白</a:t>
            </a:r>
            <a:r>
              <a:rPr lang="en-US" altLang="zh-TW" sz="2000" dirty="0" smtClean="0"/>
              <a:t>(</a:t>
            </a:r>
            <a:r>
              <a:rPr lang="en-US" altLang="ja-JP" sz="2000" dirty="0" err="1" smtClean="0"/>
              <a:t>S</a:t>
            </a:r>
            <a:r>
              <a:rPr lang="en-US" altLang="zh-CN" sz="2000" dirty="0" err="1" smtClean="0"/>
              <a:t>ugida</a:t>
            </a:r>
            <a:r>
              <a:rPr lang="en-US" altLang="zh-CN" sz="2000" dirty="0" smtClean="0"/>
              <a:t> </a:t>
            </a:r>
            <a:r>
              <a:rPr lang="en-US" altLang="ja-JP" sz="2000" dirty="0" err="1" smtClean="0"/>
              <a:t>G</a:t>
            </a:r>
            <a:r>
              <a:rPr lang="en-US" altLang="zh-CN" sz="2000" dirty="0" err="1" smtClean="0"/>
              <a:t>enpaku</a:t>
            </a:r>
            <a:r>
              <a:rPr lang="en-US" altLang="zh-CN" sz="2000" dirty="0" smtClean="0"/>
              <a:t>)</a:t>
            </a:r>
            <a:r>
              <a:rPr lang="zh-CN" altLang="en-US" sz="2000" dirty="0" smtClean="0"/>
              <a:t>译</a:t>
            </a:r>
            <a:r>
              <a:rPr lang="en-US" altLang="zh-TW" sz="2000" dirty="0" smtClean="0"/>
              <a:t>;</a:t>
            </a:r>
            <a:r>
              <a:rPr lang="zh-TW" altLang="en-US" sz="2000" dirty="0" smtClean="0"/>
              <a:t>中川淳庵</a:t>
            </a:r>
            <a:r>
              <a:rPr lang="en-US" altLang="zh-TW" sz="2000" dirty="0" smtClean="0"/>
              <a:t>(</a:t>
            </a:r>
            <a:r>
              <a:rPr lang="en-US" altLang="zh-CN" sz="2000" dirty="0" err="1" smtClean="0"/>
              <a:t>Nagakawa</a:t>
            </a:r>
            <a:r>
              <a:rPr lang="en-US" altLang="zh-CN" sz="2000" dirty="0" smtClean="0"/>
              <a:t> </a:t>
            </a:r>
            <a:r>
              <a:rPr lang="en-US" altLang="zh-CN" sz="2000" dirty="0" err="1" smtClean="0"/>
              <a:t>Jyunan</a:t>
            </a:r>
            <a:r>
              <a:rPr lang="en-US" altLang="zh-CN" sz="2000" dirty="0" smtClean="0"/>
              <a:t>)</a:t>
            </a:r>
            <a:r>
              <a:rPr lang="zh-TW" altLang="en-US" sz="2000" dirty="0" smtClean="0"/>
              <a:t>校</a:t>
            </a:r>
            <a:r>
              <a:rPr lang="en-US" altLang="zh-TW" sz="2000" dirty="0" smtClean="0"/>
              <a:t>; </a:t>
            </a:r>
            <a:r>
              <a:rPr lang="en-US" altLang="zh-CN" sz="2000" dirty="0" smtClean="0">
                <a:solidFill>
                  <a:srgbClr val="FF0000"/>
                </a:solidFill>
              </a:rPr>
              <a:t>1774</a:t>
            </a:r>
            <a:r>
              <a:rPr lang="zh-CN" altLang="en-US" sz="2000" dirty="0" smtClean="0"/>
              <a:t>）</a:t>
            </a:r>
          </a:p>
        </p:txBody>
      </p:sp>
      <p:pic>
        <p:nvPicPr>
          <p:cNvPr id="36867" name="内容占位符 5"/>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781050" y="1447800"/>
            <a:ext cx="3333750" cy="4743450"/>
          </a:xfrm>
        </p:spPr>
      </p:pic>
      <p:pic>
        <p:nvPicPr>
          <p:cNvPr id="36868" name="内容占位符 6"/>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787900" y="1484784"/>
            <a:ext cx="3670300" cy="4743450"/>
          </a:xfrm>
        </p:spPr>
      </p:pic>
      <p:sp>
        <p:nvSpPr>
          <p:cNvPr id="2" name="右箭头 1"/>
          <p:cNvSpPr/>
          <p:nvPr/>
        </p:nvSpPr>
        <p:spPr>
          <a:xfrm>
            <a:off x="2195513" y="354013"/>
            <a:ext cx="504825" cy="346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508957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3"/>
          <p:cNvSpPr>
            <a:spLocks noGrp="1"/>
          </p:cNvSpPr>
          <p:nvPr>
            <p:ph type="title"/>
          </p:nvPr>
        </p:nvSpPr>
        <p:spPr/>
        <p:txBody>
          <a:bodyPr/>
          <a:lstStyle/>
          <a:p>
            <a:r>
              <a:rPr lang="zh-CN" altLang="en-US" smtClean="0"/>
              <a:t>插图（</a:t>
            </a:r>
            <a:r>
              <a:rPr lang="en-US" altLang="zh-CN" smtClean="0"/>
              <a:t>Illustration</a:t>
            </a:r>
            <a:r>
              <a:rPr lang="zh-CN" altLang="en-US" smtClean="0"/>
              <a:t>）</a:t>
            </a:r>
          </a:p>
        </p:txBody>
      </p:sp>
      <p:pic>
        <p:nvPicPr>
          <p:cNvPr id="37891" name="内容占位符 9"/>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115616" y="1556792"/>
            <a:ext cx="3062287" cy="4584700"/>
          </a:xfrm>
        </p:spPr>
      </p:pic>
      <p:pic>
        <p:nvPicPr>
          <p:cNvPr id="37892" name="内容占位符 10"/>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932040" y="1532980"/>
            <a:ext cx="3041650" cy="4608512"/>
          </a:xfrm>
        </p:spPr>
      </p:pic>
    </p:spTree>
    <p:extLst>
      <p:ext uri="{BB962C8B-B14F-4D97-AF65-F5344CB8AC3E}">
        <p14:creationId xmlns:p14="http://schemas.microsoft.com/office/powerpoint/2010/main" val="229051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4"/>
          <p:cNvSpPr>
            <a:spLocks noGrp="1"/>
          </p:cNvSpPr>
          <p:nvPr>
            <p:ph type="title"/>
          </p:nvPr>
        </p:nvSpPr>
        <p:spPr/>
        <p:txBody>
          <a:bodyPr/>
          <a:lstStyle/>
          <a:p>
            <a:r>
              <a:rPr lang="en-US" altLang="zh-CN" sz="3200" smtClean="0"/>
              <a:t>1800</a:t>
            </a:r>
            <a:r>
              <a:rPr lang="zh-CN" altLang="en-US" sz="3200" smtClean="0"/>
              <a:t>年前后问世的医学著作</a:t>
            </a:r>
          </a:p>
        </p:txBody>
      </p:sp>
      <p:sp>
        <p:nvSpPr>
          <p:cNvPr id="6" name="内容占位符 5"/>
          <p:cNvSpPr>
            <a:spLocks noGrp="1"/>
          </p:cNvSpPr>
          <p:nvPr>
            <p:ph idx="1"/>
          </p:nvPr>
        </p:nvSpPr>
        <p:spPr/>
        <p:txBody>
          <a:bodyPr/>
          <a:lstStyle/>
          <a:p>
            <a:pPr>
              <a:defRPr/>
            </a:pPr>
            <a:r>
              <a:rPr lang="zh-CN" altLang="zh-CN" sz="2400" dirty="0" smtClean="0"/>
              <a:t>《解体新书》</a:t>
            </a:r>
            <a:r>
              <a:rPr lang="zh-CN" altLang="en-US" sz="2400" dirty="0" smtClean="0"/>
              <a:t>问世后，</a:t>
            </a:r>
            <a:r>
              <a:rPr lang="zh-CN" altLang="zh-CN" sz="2400" dirty="0" smtClean="0"/>
              <a:t>介绍</a:t>
            </a:r>
            <a:r>
              <a:rPr lang="zh-CN" altLang="zh-CN" sz="2400" dirty="0"/>
              <a:t>西方医学</a:t>
            </a:r>
            <a:r>
              <a:rPr lang="zh-CN" altLang="zh-CN" sz="2400" dirty="0" smtClean="0"/>
              <a:t>的著作</a:t>
            </a:r>
            <a:r>
              <a:rPr lang="zh-CN" altLang="en-US" sz="2400" dirty="0" smtClean="0"/>
              <a:t>在日本接二连三</a:t>
            </a:r>
            <a:r>
              <a:rPr lang="zh-CN" altLang="en-US" sz="2400" dirty="0"/>
              <a:t>出</a:t>
            </a:r>
            <a:r>
              <a:rPr lang="zh-CN" altLang="zh-CN" sz="2400" dirty="0" smtClean="0"/>
              <a:t>现</a:t>
            </a:r>
            <a:r>
              <a:rPr lang="zh-TW" altLang="zh-CN" sz="2400" dirty="0" smtClean="0"/>
              <a:t>:</a:t>
            </a:r>
            <a:endParaRPr lang="en-US" altLang="zh-TW" sz="2400" dirty="0" smtClean="0"/>
          </a:p>
          <a:p>
            <a:pPr lvl="1">
              <a:defRPr/>
            </a:pPr>
            <a:endParaRPr lang="en-US" altLang="zh-TW" sz="2000" dirty="0" smtClean="0"/>
          </a:p>
          <a:p>
            <a:pPr lvl="1">
              <a:defRPr/>
            </a:pPr>
            <a:r>
              <a:rPr lang="en-US" altLang="zh-CN" sz="2000" dirty="0" smtClean="0"/>
              <a:t>1793</a:t>
            </a:r>
            <a:r>
              <a:rPr lang="zh-CN" altLang="en-US" sz="2000" dirty="0" smtClean="0"/>
              <a:t>年：</a:t>
            </a:r>
            <a:r>
              <a:rPr lang="zh-CN" altLang="zh-CN" sz="2000" dirty="0" smtClean="0"/>
              <a:t>宇</a:t>
            </a:r>
            <a:r>
              <a:rPr lang="zh-CN" altLang="zh-CN" sz="2000" dirty="0"/>
              <a:t>田川</a:t>
            </a:r>
            <a:r>
              <a:rPr lang="zh-CN" altLang="zh-CN" sz="2000" dirty="0" smtClean="0"/>
              <a:t>玄真</a:t>
            </a:r>
            <a:r>
              <a:rPr lang="en-US" altLang="zh-CN" sz="2000" dirty="0"/>
              <a:t>(</a:t>
            </a:r>
            <a:r>
              <a:rPr lang="en-US" altLang="ja-JP" sz="2000" dirty="0" err="1" smtClean="0"/>
              <a:t>U</a:t>
            </a:r>
            <a:r>
              <a:rPr lang="en-US" altLang="zh-CN" sz="2000" dirty="0" err="1" smtClean="0"/>
              <a:t>dagawa</a:t>
            </a:r>
            <a:r>
              <a:rPr lang="en-US" altLang="zh-CN" sz="2000" dirty="0" smtClean="0"/>
              <a:t> Gensin,</a:t>
            </a:r>
            <a:r>
              <a:rPr lang="en-US" altLang="ja-JP" sz="2000" dirty="0" smtClean="0"/>
              <a:t>1769</a:t>
            </a:r>
            <a:r>
              <a:rPr lang="en-US" altLang="ja-JP" sz="2000" dirty="0"/>
              <a:t>-</a:t>
            </a:r>
            <a:r>
              <a:rPr lang="en-US" altLang="ja-JP" sz="2000" dirty="0" smtClean="0"/>
              <a:t>1834)</a:t>
            </a:r>
            <a:r>
              <a:rPr lang="en-US" altLang="zh-CN" sz="2000" dirty="0" smtClean="0"/>
              <a:t>《</a:t>
            </a:r>
            <a:r>
              <a:rPr lang="zh-CN" altLang="zh-CN" sz="2000" dirty="0" smtClean="0"/>
              <a:t>西说内科选要》</a:t>
            </a:r>
            <a:r>
              <a:rPr lang="zh-CN" altLang="en-US" sz="2000" dirty="0" smtClean="0"/>
              <a:t>，将</a:t>
            </a:r>
            <a:r>
              <a:rPr lang="zh-CN" altLang="zh-CN" sz="2000" dirty="0" smtClean="0"/>
              <a:t>兰</a:t>
            </a:r>
            <a:r>
              <a:rPr lang="zh-CN" altLang="zh-CN" sz="2000" dirty="0"/>
              <a:t>医从外科扩展到</a:t>
            </a:r>
            <a:r>
              <a:rPr lang="zh-CN" altLang="zh-CN" sz="2000" dirty="0" smtClean="0"/>
              <a:t>内科。</a:t>
            </a:r>
            <a:endParaRPr lang="en-US" altLang="zh-CN" sz="2000" dirty="0" smtClean="0"/>
          </a:p>
          <a:p>
            <a:pPr lvl="1">
              <a:defRPr/>
            </a:pPr>
            <a:r>
              <a:rPr lang="en-US" altLang="zh-CN" sz="2000" dirty="0" smtClean="0"/>
              <a:t>1805</a:t>
            </a:r>
            <a:r>
              <a:rPr lang="zh-CN" altLang="en-US" sz="2000" dirty="0" smtClean="0"/>
              <a:t>年：</a:t>
            </a:r>
            <a:r>
              <a:rPr lang="zh-CN" altLang="zh-CN" sz="2000" dirty="0" smtClean="0"/>
              <a:t>宇田川玄真《医范提纲》</a:t>
            </a:r>
            <a:r>
              <a:rPr lang="zh-CN" altLang="en-US" sz="2000" dirty="0" smtClean="0"/>
              <a:t>，</a:t>
            </a:r>
            <a:r>
              <a:rPr lang="zh-CN" altLang="zh-CN" sz="2000" dirty="0" smtClean="0"/>
              <a:t>附有铜版图谱，已超出解剖学</a:t>
            </a:r>
            <a:r>
              <a:rPr lang="zh-CN" altLang="zh-CN" sz="2000" dirty="0"/>
              <a:t>的范围，涉及到许多生理学、病理学问题</a:t>
            </a:r>
            <a:r>
              <a:rPr lang="zh-CN" altLang="zh-CN" sz="2000" dirty="0" smtClean="0"/>
              <a:t>。</a:t>
            </a:r>
            <a:endParaRPr lang="en-US" altLang="zh-CN" sz="2000" dirty="0" smtClean="0"/>
          </a:p>
          <a:p>
            <a:pPr lvl="1">
              <a:defRPr/>
            </a:pPr>
            <a:r>
              <a:rPr lang="en-US" altLang="zh-CN" sz="2000" dirty="0" smtClean="0"/>
              <a:t>1822</a:t>
            </a:r>
            <a:r>
              <a:rPr lang="zh-CN" altLang="en-US" sz="2000" dirty="0" smtClean="0"/>
              <a:t>年：</a:t>
            </a:r>
            <a:r>
              <a:rPr lang="zh-CN" altLang="zh-CN" sz="2000" dirty="0" smtClean="0"/>
              <a:t>宇田川玄真《远西医方名物考》</a:t>
            </a:r>
            <a:r>
              <a:rPr lang="zh-CN" altLang="en-US" sz="2000" dirty="0" smtClean="0"/>
              <a:t>，属于</a:t>
            </a:r>
            <a:r>
              <a:rPr lang="zh-CN" altLang="zh-CN" sz="2000" dirty="0" smtClean="0"/>
              <a:t>药物学著作。</a:t>
            </a:r>
            <a:endParaRPr lang="en-US" altLang="zh-CN" sz="2000" dirty="0" smtClean="0"/>
          </a:p>
          <a:p>
            <a:pPr lvl="1">
              <a:defRPr/>
            </a:pPr>
            <a:endParaRPr lang="en-US" altLang="zh-CN" sz="2000" dirty="0" smtClean="0"/>
          </a:p>
          <a:p>
            <a:pPr lvl="1">
              <a:defRPr/>
            </a:pPr>
            <a:r>
              <a:rPr lang="en-US" altLang="zh-CN" sz="2000" dirty="0" smtClean="0"/>
              <a:t>1812</a:t>
            </a:r>
            <a:r>
              <a:rPr lang="zh-CN" altLang="en-US" sz="2000" dirty="0" smtClean="0"/>
              <a:t>年：</a:t>
            </a:r>
            <a:r>
              <a:rPr lang="zh-CN" altLang="zh-CN" sz="2000" dirty="0" smtClean="0"/>
              <a:t>大槻玄泽</a:t>
            </a:r>
            <a:r>
              <a:rPr lang="en-US" altLang="zh-CN" sz="2000" dirty="0" smtClean="0"/>
              <a:t>(</a:t>
            </a:r>
            <a:r>
              <a:rPr lang="en-US" altLang="zh-CN" sz="2000" dirty="0" err="1" smtClean="0"/>
              <a:t>Otuki</a:t>
            </a:r>
            <a:r>
              <a:rPr lang="en-US" altLang="zh-CN" sz="2000" dirty="0" smtClean="0"/>
              <a:t> Gentaku,</a:t>
            </a:r>
            <a:r>
              <a:rPr lang="en-US" altLang="ja-JP" sz="2000" dirty="0" smtClean="0"/>
              <a:t>1757-1827)</a:t>
            </a:r>
            <a:r>
              <a:rPr lang="zh-CN" altLang="zh-CN" sz="2000" dirty="0" smtClean="0"/>
              <a:t>《重订解体新书》</a:t>
            </a:r>
            <a:r>
              <a:rPr lang="zh-CN" altLang="en-US" sz="2000" dirty="0" smtClean="0"/>
              <a:t>。</a:t>
            </a:r>
            <a:endParaRPr lang="en-US" altLang="zh-CN" sz="2000" dirty="0" smtClean="0"/>
          </a:p>
          <a:p>
            <a:pPr lvl="1">
              <a:defRPr/>
            </a:pPr>
            <a:r>
              <a:rPr lang="zh-CN" altLang="en-US" sz="2400" dirty="0">
                <a:solidFill>
                  <a:srgbClr val="FF0000"/>
                </a:solidFill>
                <a:latin typeface="+mj-ea"/>
                <a:ea typeface="+mj-ea"/>
              </a:rPr>
              <a:t>结果</a:t>
            </a:r>
            <a:r>
              <a:rPr lang="zh-CN" altLang="en-US" sz="2400" dirty="0" smtClean="0">
                <a:solidFill>
                  <a:srgbClr val="FF0000"/>
                </a:solidFill>
                <a:latin typeface="+mj-ea"/>
                <a:ea typeface="+mj-ea"/>
              </a:rPr>
              <a:t>：为日本脱</a:t>
            </a:r>
            <a:r>
              <a:rPr lang="zh-CN" altLang="en-US" sz="2400" dirty="0">
                <a:solidFill>
                  <a:srgbClr val="FF0000"/>
                </a:solidFill>
                <a:latin typeface="+mj-ea"/>
                <a:ea typeface="+mj-ea"/>
              </a:rPr>
              <a:t>亚入欧，拥抱</a:t>
            </a:r>
            <a:r>
              <a:rPr lang="zh-CN" altLang="en-US" sz="2400" dirty="0" smtClean="0">
                <a:solidFill>
                  <a:srgbClr val="FF0000"/>
                </a:solidFill>
                <a:latin typeface="+mj-ea"/>
                <a:ea typeface="+mj-ea"/>
              </a:rPr>
              <a:t>西医铺平了道路。</a:t>
            </a:r>
            <a:endParaRPr lang="en-US" altLang="zh-CN" sz="2400" dirty="0">
              <a:solidFill>
                <a:srgbClr val="FF0000"/>
              </a:solidFill>
              <a:latin typeface="+mj-ea"/>
              <a:ea typeface="+mj-ea"/>
            </a:endParaRPr>
          </a:p>
          <a:p>
            <a:pPr lvl="1">
              <a:defRPr/>
            </a:pPr>
            <a:endParaRPr lang="zh-CN" altLang="en-US" sz="2000" dirty="0"/>
          </a:p>
        </p:txBody>
      </p:sp>
    </p:spTree>
    <p:extLst>
      <p:ext uri="{BB962C8B-B14F-4D97-AF65-F5344CB8AC3E}">
        <p14:creationId xmlns:p14="http://schemas.microsoft.com/office/powerpoint/2010/main" val="1460104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t>中日近代带头学科的差异</a:t>
            </a:r>
          </a:p>
        </p:txBody>
      </p:sp>
      <p:sp>
        <p:nvSpPr>
          <p:cNvPr id="39939" name="内容占位符 2"/>
          <p:cNvSpPr>
            <a:spLocks noGrp="1"/>
          </p:cNvSpPr>
          <p:nvPr>
            <p:ph idx="1"/>
          </p:nvPr>
        </p:nvSpPr>
        <p:spPr>
          <a:xfrm>
            <a:off x="323528" y="1219200"/>
            <a:ext cx="8424936" cy="5306144"/>
          </a:xfrm>
        </p:spPr>
        <p:txBody>
          <a:bodyPr/>
          <a:lstStyle/>
          <a:p>
            <a:r>
              <a:rPr lang="zh-CN" altLang="en-US" sz="2400" dirty="0" smtClean="0"/>
              <a:t>日本：</a:t>
            </a:r>
            <a:r>
              <a:rPr lang="zh-CN" altLang="en-US" sz="2400" b="1" dirty="0" smtClean="0">
                <a:solidFill>
                  <a:srgbClr val="FF0000"/>
                </a:solidFill>
              </a:rPr>
              <a:t>医学</a:t>
            </a:r>
            <a:r>
              <a:rPr lang="en-US" altLang="zh-CN" sz="2400" dirty="0" smtClean="0"/>
              <a:t>——</a:t>
            </a:r>
            <a:r>
              <a:rPr lang="zh-CN" altLang="en-US" sz="2400" dirty="0" smtClean="0"/>
              <a:t>最易摆脱传统科学的束缚</a:t>
            </a:r>
            <a:endParaRPr lang="en-US" altLang="zh-CN" sz="2400" dirty="0" smtClean="0"/>
          </a:p>
          <a:p>
            <a:pPr lvl="1"/>
            <a:r>
              <a:rPr lang="zh-CN" altLang="en-US" sz="2000" dirty="0" smtClean="0"/>
              <a:t>在日本，近代医学的率先发展，带动了生理、病理、生物、物理、化学等实验科学的发展，进而促进了工程技术在日本的大发展。</a:t>
            </a:r>
            <a:endParaRPr lang="en-US" altLang="zh-CN" sz="2400" dirty="0" smtClean="0"/>
          </a:p>
          <a:p>
            <a:r>
              <a:rPr lang="zh-CN" altLang="en-US" sz="2400" dirty="0" smtClean="0"/>
              <a:t>中国：</a:t>
            </a:r>
            <a:r>
              <a:rPr lang="zh-CN" altLang="en-US" sz="2400" b="1" dirty="0" smtClean="0">
                <a:solidFill>
                  <a:srgbClr val="FF0000"/>
                </a:solidFill>
              </a:rPr>
              <a:t>天文学</a:t>
            </a:r>
            <a:r>
              <a:rPr lang="en-US" altLang="zh-CN" sz="2400" dirty="0" smtClean="0"/>
              <a:t>——</a:t>
            </a:r>
            <a:r>
              <a:rPr lang="zh-CN" altLang="en-US" sz="2400" dirty="0" smtClean="0"/>
              <a:t>与传统科学联系甚密</a:t>
            </a:r>
            <a:endParaRPr lang="en-US" altLang="zh-CN" sz="2400" dirty="0" smtClean="0"/>
          </a:p>
          <a:p>
            <a:pPr lvl="1"/>
            <a:r>
              <a:rPr lang="zh-CN" altLang="en-US" sz="2000" dirty="0" smtClean="0"/>
              <a:t>如：李之澡编的</a:t>
            </a:r>
            <a:r>
              <a:rPr lang="en-US" altLang="zh-CN" sz="2000" dirty="0" smtClean="0"/>
              <a:t>《</a:t>
            </a:r>
            <a:r>
              <a:rPr lang="zh-CN" altLang="en-US" sz="2000" dirty="0" smtClean="0"/>
              <a:t>天学初函</a:t>
            </a:r>
            <a:r>
              <a:rPr lang="en-US" altLang="zh-CN" sz="2000" dirty="0" smtClean="0"/>
              <a:t>》</a:t>
            </a:r>
            <a:r>
              <a:rPr lang="zh-CN" altLang="en-US" sz="2000" dirty="0" smtClean="0"/>
              <a:t>、徐光启译的</a:t>
            </a:r>
            <a:r>
              <a:rPr lang="en-US" altLang="zh-CN" sz="2000" dirty="0" smtClean="0"/>
              <a:t>《</a:t>
            </a:r>
            <a:r>
              <a:rPr lang="zh-CN" altLang="en-US" sz="2000" dirty="0" smtClean="0"/>
              <a:t>几何原本</a:t>
            </a:r>
            <a:r>
              <a:rPr lang="en-US" altLang="zh-CN" sz="2000" dirty="0" smtClean="0"/>
              <a:t>》</a:t>
            </a:r>
            <a:r>
              <a:rPr lang="zh-CN" altLang="en-US" sz="2000" dirty="0" smtClean="0"/>
              <a:t>、汤若望写的</a:t>
            </a:r>
            <a:r>
              <a:rPr lang="en-US" altLang="zh-CN" sz="2000" dirty="0" smtClean="0"/>
              <a:t>《</a:t>
            </a:r>
            <a:r>
              <a:rPr lang="zh-CN" altLang="en-US" sz="2000" dirty="0" smtClean="0"/>
              <a:t>历象考成</a:t>
            </a:r>
            <a:r>
              <a:rPr lang="en-US" altLang="zh-CN" sz="2000" dirty="0" smtClean="0"/>
              <a:t>》</a:t>
            </a:r>
          </a:p>
          <a:p>
            <a:pPr lvl="1"/>
            <a:r>
              <a:rPr lang="zh-CN" altLang="en-US" sz="2000" dirty="0" smtClean="0"/>
              <a:t>在中国，近代天文学的率先发展，虽然刺激了数学等理论科学的发展，但未能推动实验科学的大发展，致使近代科学长期未能在中国扎根。</a:t>
            </a:r>
            <a:endParaRPr lang="en-US" altLang="zh-CN" sz="2000" dirty="0" smtClean="0"/>
          </a:p>
          <a:p>
            <a:r>
              <a:rPr lang="zh-CN" altLang="en-US" sz="2400" dirty="0" smtClean="0"/>
              <a:t>日本与中国的科学建制化差异</a:t>
            </a:r>
            <a:endParaRPr lang="en-US" altLang="zh-CN" sz="2400" dirty="0" smtClean="0"/>
          </a:p>
          <a:p>
            <a:pPr lvl="1"/>
            <a:r>
              <a:rPr lang="zh-CN" altLang="en-US" sz="2000" b="1" dirty="0" smtClean="0">
                <a:solidFill>
                  <a:srgbClr val="FF0000"/>
                </a:solidFill>
              </a:rPr>
              <a:t>日本：重实验科学</a:t>
            </a:r>
            <a:r>
              <a:rPr lang="en-US" altLang="zh-CN" sz="2000" dirty="0" smtClean="0"/>
              <a:t>——</a:t>
            </a:r>
            <a:r>
              <a:rPr lang="zh-CN" altLang="en-US" sz="2000" dirty="0" smtClean="0"/>
              <a:t>容易实证</a:t>
            </a:r>
            <a:endParaRPr lang="en-US" altLang="zh-CN" sz="2000" dirty="0" smtClean="0"/>
          </a:p>
          <a:p>
            <a:pPr lvl="1"/>
            <a:r>
              <a:rPr lang="zh-CN" altLang="en-US" sz="2000" b="1" dirty="0" smtClean="0">
                <a:solidFill>
                  <a:srgbClr val="FF0000"/>
                </a:solidFill>
              </a:rPr>
              <a:t>中国：重理论科学</a:t>
            </a:r>
            <a:r>
              <a:rPr lang="en-US" altLang="zh-CN" sz="2000" dirty="0" smtClean="0"/>
              <a:t>——</a:t>
            </a:r>
            <a:r>
              <a:rPr lang="zh-CN" altLang="en-US" sz="2000" dirty="0" smtClean="0"/>
              <a:t>难以实证</a:t>
            </a:r>
            <a:endParaRPr lang="en-US" altLang="zh-CN" sz="2000" dirty="0" smtClean="0"/>
          </a:p>
          <a:p>
            <a:r>
              <a:rPr lang="zh-CN" altLang="en-US" sz="2400" dirty="0" smtClean="0"/>
              <a:t>小结：西医东传的时间差导致中日两国近代的科学发展呈现出不同的样貌。</a:t>
            </a:r>
            <a:endParaRPr lang="en-US" altLang="zh-CN" sz="2400" dirty="0" smtClean="0"/>
          </a:p>
          <a:p>
            <a:endParaRPr lang="zh-CN" altLang="en-US" sz="2400" dirty="0" smtClean="0"/>
          </a:p>
        </p:txBody>
      </p:sp>
    </p:spTree>
    <p:extLst>
      <p:ext uri="{BB962C8B-B14F-4D97-AF65-F5344CB8AC3E}">
        <p14:creationId xmlns:p14="http://schemas.microsoft.com/office/powerpoint/2010/main" val="406454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49003" y="2204864"/>
            <a:ext cx="6445995" cy="2585323"/>
          </a:xfrm>
          <a:prstGeom prst="rect">
            <a:avLst/>
          </a:prstGeom>
          <a:noFill/>
        </p:spPr>
        <p:txBody>
          <a:bodyPr wrap="none">
            <a:spAutoFit/>
          </a:bodyPr>
          <a:lstStyle/>
          <a:p>
            <a:pPr algn="ctr">
              <a:defRPr/>
            </a:pPr>
            <a:r>
              <a:rPr lang="zh-CN" altLang="en-US" sz="5400" dirty="0">
                <a:ln w="18000">
                  <a:solidFill>
                    <a:schemeClr val="accent2">
                      <a:satMod val="140000"/>
                    </a:schemeClr>
                  </a:solidFill>
                  <a:prstDash val="solid"/>
                  <a:miter lim="800000"/>
                </a:ln>
                <a:noFill/>
                <a:effectLst>
                  <a:outerShdw blurRad="25500" dist="23000" dir="7020000" algn="tl">
                    <a:srgbClr val="000000">
                      <a:alpha val="50000"/>
                    </a:srgbClr>
                  </a:outerShdw>
                </a:effectLst>
              </a:rPr>
              <a:t>谢谢选课！</a:t>
            </a:r>
            <a:endParaRPr lang="en-US" altLang="zh-CN" sz="540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defRPr/>
            </a:pPr>
            <a:r>
              <a:rPr lang="zh-CN" altLang="en-US" sz="5400" dirty="0">
                <a:ln w="18000">
                  <a:solidFill>
                    <a:schemeClr val="accent2">
                      <a:satMod val="140000"/>
                    </a:schemeClr>
                  </a:solidFill>
                  <a:prstDash val="solid"/>
                  <a:miter lim="800000"/>
                </a:ln>
                <a:noFill/>
                <a:effectLst>
                  <a:outerShdw blurRad="25500" dist="23000" dir="7020000" algn="tl">
                    <a:srgbClr val="000000">
                      <a:alpha val="50000"/>
                    </a:srgbClr>
                  </a:outerShdw>
                </a:effectLst>
              </a:rPr>
              <a:t>并请多提宝贵意见！</a:t>
            </a:r>
            <a:endParaRPr lang="en-US" altLang="zh-CN" sz="540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a:p>
            <a:pPr algn="ctr">
              <a:defRPr/>
            </a:pPr>
            <a:endParaRPr lang="zh-CN" altLang="en-US" sz="5400"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793750"/>
            <a:ext cx="7772400" cy="654050"/>
          </a:xfrm>
        </p:spPr>
        <p:txBody>
          <a:bodyPr/>
          <a:lstStyle/>
          <a:p>
            <a:pPr eaLnBrk="1" hangingPunct="1"/>
            <a:r>
              <a:rPr lang="zh-CN" altLang="en-US" sz="3600" smtClean="0"/>
              <a:t>类似课程在国外：与</a:t>
            </a:r>
            <a:r>
              <a:rPr lang="en-US" altLang="zh-CN" sz="3600" smtClean="0"/>
              <a:t>STS</a:t>
            </a:r>
            <a:r>
              <a:rPr lang="zh-CN" altLang="en-US" sz="3600" smtClean="0"/>
              <a:t>的异同</a:t>
            </a:r>
            <a:endParaRPr lang="en-US" altLang="zh-CN" sz="3600" smtClean="0"/>
          </a:p>
        </p:txBody>
      </p:sp>
      <p:sp>
        <p:nvSpPr>
          <p:cNvPr id="7171" name="Rectangle 3"/>
          <p:cNvSpPr>
            <a:spLocks noGrp="1" noChangeArrowheads="1"/>
          </p:cNvSpPr>
          <p:nvPr>
            <p:ph type="body" idx="1"/>
          </p:nvPr>
        </p:nvSpPr>
        <p:spPr>
          <a:xfrm>
            <a:off x="685800" y="1447800"/>
            <a:ext cx="7989888" cy="5076825"/>
          </a:xfrm>
        </p:spPr>
        <p:txBody>
          <a:bodyPr/>
          <a:lstStyle/>
          <a:p>
            <a:pPr eaLnBrk="1" hangingPunct="1">
              <a:lnSpc>
                <a:spcPct val="80000"/>
              </a:lnSpc>
            </a:pPr>
            <a:r>
              <a:rPr kumimoji="0" lang="en-US" altLang="zh-CN" sz="2800" smtClean="0">
                <a:latin typeface="隶书" panose="02010509060101010101" pitchFamily="49" charset="-122"/>
                <a:ea typeface="隶书" panose="02010509060101010101" pitchFamily="49" charset="-122"/>
              </a:rPr>
              <a:t>2</a:t>
            </a:r>
            <a:r>
              <a:rPr lang="en-US" altLang="zh-CN" sz="2800" smtClean="0">
                <a:latin typeface="隶书" panose="02010509060101010101" pitchFamily="49" charset="-122"/>
                <a:ea typeface="隶书" panose="02010509060101010101" pitchFamily="49" charset="-122"/>
              </a:rPr>
              <a:t>0</a:t>
            </a:r>
            <a:r>
              <a:rPr lang="zh-CN" altLang="en-US" sz="2800" smtClean="0">
                <a:latin typeface="隶书" panose="02010509060101010101" pitchFamily="49" charset="-122"/>
                <a:ea typeface="隶书" panose="02010509060101010101" pitchFamily="49" charset="-122"/>
              </a:rPr>
              <a:t>世纪上半叶，国外逐渐形成了一个以科学史、科学哲学、科学社会学以及科学技术政策与管理为主导的学科群。</a:t>
            </a:r>
          </a:p>
          <a:p>
            <a:pPr eaLnBrk="1" hangingPunct="1">
              <a:lnSpc>
                <a:spcPct val="80000"/>
              </a:lnSpc>
            </a:pPr>
            <a:r>
              <a:rPr lang="en-US" altLang="zh-CN" sz="2800" smtClean="0">
                <a:latin typeface="隶书" panose="02010509060101010101" pitchFamily="49" charset="-122"/>
                <a:ea typeface="隶书" panose="02010509060101010101" pitchFamily="49" charset="-122"/>
              </a:rPr>
              <a:t>1960</a:t>
            </a:r>
            <a:r>
              <a:rPr lang="zh-CN" altLang="en-US" sz="2800" smtClean="0">
                <a:latin typeface="隶书" panose="02010509060101010101" pitchFamily="49" charset="-122"/>
                <a:ea typeface="隶书" panose="02010509060101010101" pitchFamily="49" charset="-122"/>
              </a:rPr>
              <a:t>年代开始，在此基础上逐渐形成了新的综合研究领域</a:t>
            </a:r>
            <a:r>
              <a:rPr lang="en-US" altLang="zh-CN" sz="2800" smtClean="0">
                <a:latin typeface="隶书" panose="02010509060101010101" pitchFamily="49" charset="-122"/>
                <a:ea typeface="隶书" panose="02010509060101010101" pitchFamily="49" charset="-122"/>
              </a:rPr>
              <a:t>STS</a:t>
            </a:r>
          </a:p>
          <a:p>
            <a:pPr lvl="1" eaLnBrk="1" hangingPunct="1">
              <a:lnSpc>
                <a:spcPct val="80000"/>
              </a:lnSpc>
            </a:pPr>
            <a:r>
              <a:rPr lang="en-US" altLang="zh-CN" sz="2400" smtClean="0">
                <a:latin typeface="楷体_GB2312" pitchFamily="49" charset="-122"/>
                <a:ea typeface="楷体_GB2312" pitchFamily="49" charset="-122"/>
              </a:rPr>
              <a:t>STS</a:t>
            </a:r>
            <a:r>
              <a:rPr lang="zh-CN" altLang="en-US" sz="2400" smtClean="0">
                <a:latin typeface="楷体_GB2312" pitchFamily="49" charset="-122"/>
                <a:ea typeface="楷体_GB2312" pitchFamily="49" charset="-122"/>
              </a:rPr>
              <a:t>最初的含义是“科学、技术与社会”，即</a:t>
            </a:r>
            <a:r>
              <a:rPr lang="en-US" altLang="zh-CN" sz="2400" smtClean="0">
                <a:latin typeface="楷体_GB2312" pitchFamily="49" charset="-122"/>
                <a:ea typeface="楷体_GB2312" pitchFamily="49" charset="-122"/>
              </a:rPr>
              <a:t>Science, Technology and Society</a:t>
            </a:r>
            <a:r>
              <a:rPr lang="zh-CN" altLang="en-US" sz="2400" smtClean="0">
                <a:latin typeface="楷体_GB2312" pitchFamily="49" charset="-122"/>
                <a:ea typeface="楷体_GB2312" pitchFamily="49" charset="-122"/>
              </a:rPr>
              <a:t>；</a:t>
            </a:r>
          </a:p>
          <a:p>
            <a:pPr lvl="1" eaLnBrk="1" hangingPunct="1">
              <a:lnSpc>
                <a:spcPct val="80000"/>
              </a:lnSpc>
            </a:pPr>
            <a:r>
              <a:rPr lang="en-US" altLang="zh-CN" sz="2400" smtClean="0">
                <a:latin typeface="楷体_GB2312" pitchFamily="49" charset="-122"/>
                <a:ea typeface="楷体_GB2312" pitchFamily="49" charset="-122"/>
              </a:rPr>
              <a:t>STS</a:t>
            </a:r>
            <a:r>
              <a:rPr lang="zh-CN" altLang="en-US" sz="2400" smtClean="0">
                <a:latin typeface="楷体_GB2312" pitchFamily="49" charset="-122"/>
                <a:ea typeface="楷体_GB2312" pitchFamily="49" charset="-122"/>
              </a:rPr>
              <a:t>后来又指“科学技术研究”或“科学技术论”，即</a:t>
            </a:r>
            <a:r>
              <a:rPr lang="en-US" altLang="zh-CN" sz="2400" smtClean="0">
                <a:latin typeface="楷体_GB2312" pitchFamily="49" charset="-122"/>
                <a:ea typeface="楷体_GB2312" pitchFamily="49" charset="-122"/>
              </a:rPr>
              <a:t>Science and Technology Studies</a:t>
            </a:r>
            <a:r>
              <a:rPr lang="zh-CN" altLang="en-US" sz="2400" smtClean="0">
                <a:latin typeface="楷体_GB2312" pitchFamily="49" charset="-122"/>
                <a:ea typeface="楷体_GB2312" pitchFamily="49" charset="-122"/>
              </a:rPr>
              <a:t>。</a:t>
            </a:r>
          </a:p>
          <a:p>
            <a:pPr eaLnBrk="1" hangingPunct="1">
              <a:lnSpc>
                <a:spcPct val="80000"/>
              </a:lnSpc>
            </a:pPr>
            <a:r>
              <a:rPr kumimoji="0" lang="en-US" altLang="zh-CN" sz="2800" smtClean="0">
                <a:latin typeface="隶书" panose="02010509060101010101" pitchFamily="49" charset="-122"/>
                <a:ea typeface="隶书" panose="02010509060101010101" pitchFamily="49" charset="-122"/>
              </a:rPr>
              <a:t>STS</a:t>
            </a:r>
            <a:r>
              <a:rPr lang="zh-CN" altLang="en-US" sz="2800" smtClean="0">
                <a:latin typeface="隶书" panose="02010509060101010101" pitchFamily="49" charset="-122"/>
                <a:ea typeface="隶书" panose="02010509060101010101" pitchFamily="49" charset="-122"/>
              </a:rPr>
              <a:t>是自然科学与人文社会科学交叉的新兴研究领域</a:t>
            </a:r>
          </a:p>
          <a:p>
            <a:pPr lvl="1" eaLnBrk="1" hangingPunct="1">
              <a:lnSpc>
                <a:spcPct val="80000"/>
              </a:lnSpc>
            </a:pPr>
            <a:r>
              <a:rPr lang="en-US" altLang="zh-CN" sz="2400" smtClean="0">
                <a:latin typeface="楷体_GB2312" pitchFamily="49" charset="-122"/>
                <a:ea typeface="楷体_GB2312" pitchFamily="49" charset="-122"/>
              </a:rPr>
              <a:t>STS</a:t>
            </a:r>
            <a:r>
              <a:rPr lang="zh-CN" altLang="en-US" sz="2400" smtClean="0">
                <a:latin typeface="楷体_GB2312" pitchFamily="49" charset="-122"/>
                <a:ea typeface="楷体_GB2312" pitchFamily="49" charset="-122"/>
              </a:rPr>
              <a:t>在国外是研究的热门领域</a:t>
            </a:r>
          </a:p>
          <a:p>
            <a:pPr lvl="1" eaLnBrk="1" hangingPunct="1">
              <a:lnSpc>
                <a:spcPct val="80000"/>
              </a:lnSpc>
            </a:pPr>
            <a:r>
              <a:rPr lang="en-US" altLang="zh-CN" sz="2400" smtClean="0">
                <a:latin typeface="楷体_GB2312" pitchFamily="49" charset="-122"/>
                <a:ea typeface="楷体_GB2312" pitchFamily="49" charset="-122"/>
              </a:rPr>
              <a:t>STS</a:t>
            </a:r>
            <a:r>
              <a:rPr lang="zh-CN" altLang="en-US" sz="2400" smtClean="0">
                <a:latin typeface="楷体_GB2312" pitchFamily="49" charset="-122"/>
                <a:ea typeface="楷体_GB2312" pitchFamily="49" charset="-122"/>
              </a:rPr>
              <a:t>在国外也是热门教学课程</a:t>
            </a:r>
          </a:p>
          <a:p>
            <a:pPr lvl="2" eaLnBrk="1" hangingPunct="1">
              <a:lnSpc>
                <a:spcPct val="80000"/>
              </a:lnSpc>
            </a:pPr>
            <a:r>
              <a:rPr lang="zh-CN" altLang="en-US" sz="2000" smtClean="0">
                <a:latin typeface="宋体" panose="02010600030101010101" pitchFamily="2" charset="-122"/>
                <a:ea typeface="宋体" panose="02010600030101010101" pitchFamily="2" charset="-122"/>
              </a:rPr>
              <a:t>文科学生的需要</a:t>
            </a:r>
          </a:p>
          <a:p>
            <a:pPr lvl="2" eaLnBrk="1" hangingPunct="1">
              <a:lnSpc>
                <a:spcPct val="80000"/>
              </a:lnSpc>
            </a:pPr>
            <a:r>
              <a:rPr lang="zh-CN" altLang="en-US" sz="2000" smtClean="0">
                <a:latin typeface="宋体" panose="02010600030101010101" pitchFamily="2" charset="-122"/>
                <a:ea typeface="宋体" panose="02010600030101010101" pitchFamily="2" charset="-122"/>
              </a:rPr>
              <a:t>理科学生的需要</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793750"/>
            <a:ext cx="7918450" cy="665163"/>
          </a:xfrm>
        </p:spPr>
        <p:txBody>
          <a:bodyPr/>
          <a:lstStyle/>
          <a:p>
            <a:pPr eaLnBrk="1" hangingPunct="1"/>
            <a:r>
              <a:rPr lang="zh-CN" altLang="en-US" sz="3200" smtClean="0"/>
              <a:t>类似课程在中国：与科技概论等课程的关联</a:t>
            </a:r>
          </a:p>
        </p:txBody>
      </p:sp>
      <p:sp>
        <p:nvSpPr>
          <p:cNvPr id="8195" name="Rectangle 3"/>
          <p:cNvSpPr>
            <a:spLocks noGrp="1" noChangeArrowheads="1"/>
          </p:cNvSpPr>
          <p:nvPr>
            <p:ph type="body" idx="1"/>
          </p:nvPr>
        </p:nvSpPr>
        <p:spPr>
          <a:xfrm>
            <a:off x="539750" y="1600200"/>
            <a:ext cx="8208963" cy="4495800"/>
          </a:xfrm>
        </p:spPr>
        <p:txBody>
          <a:bodyPr/>
          <a:lstStyle/>
          <a:p>
            <a:pPr eaLnBrk="1" hangingPunct="1">
              <a:lnSpc>
                <a:spcPct val="90000"/>
              </a:lnSpc>
            </a:pPr>
            <a:r>
              <a:rPr lang="zh-CN" altLang="en-US" sz="2800" smtClean="0">
                <a:ea typeface="隶书" panose="02010509060101010101" pitchFamily="49" charset="-122"/>
              </a:rPr>
              <a:t>开设科学技术概论类课程考察科学技术现象以及科学、技术与社会、环境关系在中国由来已久。</a:t>
            </a:r>
          </a:p>
          <a:p>
            <a:pPr lvl="1" eaLnBrk="1" hangingPunct="1">
              <a:lnSpc>
                <a:spcPct val="90000"/>
              </a:lnSpc>
            </a:pPr>
            <a:r>
              <a:rPr lang="en-US" altLang="zh-CN" sz="2400" smtClean="0">
                <a:latin typeface="宋体" panose="02010600030101010101" pitchFamily="2" charset="-122"/>
              </a:rPr>
              <a:t>19</a:t>
            </a:r>
            <a:r>
              <a:rPr lang="zh-CN" altLang="en-US" sz="2400" smtClean="0">
                <a:latin typeface="宋体" panose="02010600030101010101" pitchFamily="2" charset="-122"/>
              </a:rPr>
              <a:t>世纪末，严复翻译</a:t>
            </a:r>
            <a:r>
              <a:rPr lang="en-US" altLang="zh-CN" sz="2400" smtClean="0">
                <a:latin typeface="宋体" panose="02010600030101010101" pitchFamily="2" charset="-122"/>
              </a:rPr>
              <a:t>《</a:t>
            </a:r>
            <a:r>
              <a:rPr lang="zh-CN" altLang="en-US" sz="2400" smtClean="0">
                <a:latin typeface="宋体" panose="02010600030101010101" pitchFamily="2" charset="-122"/>
              </a:rPr>
              <a:t>天演论</a:t>
            </a:r>
            <a:r>
              <a:rPr lang="en-US" altLang="zh-CN" sz="2400" smtClean="0">
                <a:latin typeface="宋体" panose="02010600030101010101" pitchFamily="2" charset="-122"/>
              </a:rPr>
              <a:t>》</a:t>
            </a:r>
            <a:r>
              <a:rPr lang="zh-CN" altLang="en-US" sz="2400" smtClean="0">
                <a:latin typeface="宋体" panose="02010600030101010101" pitchFamily="2" charset="-122"/>
              </a:rPr>
              <a:t>，从西方借来第一件思想武器，影响了维新思想家、辛亥革命领袖和新文化运动先锋。</a:t>
            </a:r>
          </a:p>
          <a:p>
            <a:pPr lvl="1" eaLnBrk="1" hangingPunct="1">
              <a:lnSpc>
                <a:spcPct val="90000"/>
              </a:lnSpc>
            </a:pPr>
            <a:r>
              <a:rPr lang="zh-CN" altLang="en-US" sz="2400" smtClean="0">
                <a:latin typeface="宋体" panose="02010600030101010101" pitchFamily="2" charset="-122"/>
              </a:rPr>
              <a:t>新文化运动中，陈独秀等人高擎“赛先生”大旗，直接影响了中国的社会进程和民族精神。</a:t>
            </a:r>
          </a:p>
          <a:p>
            <a:pPr lvl="1" eaLnBrk="1" hangingPunct="1">
              <a:lnSpc>
                <a:spcPct val="90000"/>
              </a:lnSpc>
            </a:pPr>
            <a:r>
              <a:rPr lang="zh-CN" altLang="en-US" sz="2400" smtClean="0">
                <a:latin typeface="宋体" panose="02010600030101010101" pitchFamily="2" charset="-122"/>
              </a:rPr>
              <a:t>蔡元培提倡的“融通文理”，成为近百年来中国高等教育的重要理念。</a:t>
            </a:r>
            <a:endParaRPr lang="en-US" altLang="zh-CN" sz="2400" smtClean="0">
              <a:latin typeface="宋体" panose="02010600030101010101" pitchFamily="2" charset="-122"/>
            </a:endParaRPr>
          </a:p>
          <a:p>
            <a:pPr lvl="1" eaLnBrk="1" hangingPunct="1">
              <a:lnSpc>
                <a:spcPct val="90000"/>
              </a:lnSpc>
            </a:pPr>
            <a:r>
              <a:rPr lang="zh-CN" altLang="en-US" sz="2400" smtClean="0">
                <a:latin typeface="宋体" panose="02010600030101010101" pitchFamily="2" charset="-122"/>
              </a:rPr>
              <a:t>近年中国高校陆续开设了一批以科学技术为考察对象的通选类课程，如科技概论、科学通史、科学与宗教等。</a:t>
            </a:r>
            <a:endParaRPr lang="en-US" altLang="zh-CN" sz="2400" smtClean="0">
              <a:latin typeface="宋体" panose="02010600030101010101" pitchFamily="2" charset="-122"/>
            </a:endParaRPr>
          </a:p>
          <a:p>
            <a:pPr lvl="1" eaLnBrk="1" hangingPunct="1">
              <a:lnSpc>
                <a:spcPct val="90000"/>
              </a:lnSpc>
            </a:pPr>
            <a:endParaRPr lang="zh-CN" altLang="en-US" sz="2000" smtClean="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793750"/>
            <a:ext cx="7772400" cy="654050"/>
          </a:xfrm>
        </p:spPr>
        <p:txBody>
          <a:bodyPr/>
          <a:lstStyle/>
          <a:p>
            <a:pPr eaLnBrk="1" hangingPunct="1"/>
            <a:r>
              <a:rPr lang="zh-CN" altLang="en-US" smtClean="0">
                <a:latin typeface="黑体" panose="02010609060101010101" pitchFamily="49" charset="-122"/>
                <a:ea typeface="黑体" panose="02010609060101010101" pitchFamily="49" charset="-122"/>
              </a:rPr>
              <a:t>课程特点</a:t>
            </a:r>
          </a:p>
        </p:txBody>
      </p:sp>
      <p:sp>
        <p:nvSpPr>
          <p:cNvPr id="6147" name="Rectangle 3"/>
          <p:cNvSpPr>
            <a:spLocks noGrp="1" noChangeArrowheads="1"/>
          </p:cNvSpPr>
          <p:nvPr>
            <p:ph type="body" idx="1"/>
          </p:nvPr>
        </p:nvSpPr>
        <p:spPr/>
        <p:txBody>
          <a:bodyPr/>
          <a:lstStyle/>
          <a:p>
            <a:pPr marL="0" indent="0" eaLnBrk="1" hangingPunct="1">
              <a:lnSpc>
                <a:spcPct val="90000"/>
              </a:lnSpc>
              <a:buFontTx/>
              <a:buNone/>
            </a:pPr>
            <a:r>
              <a:rPr lang="zh-CN" altLang="en-US" sz="2400" smtClean="0">
                <a:latin typeface="FangSong" panose="02010609060101010101" pitchFamily="49" charset="-122"/>
                <a:ea typeface="FangSong" panose="02010609060101010101" pitchFamily="49" charset="-122"/>
              </a:rPr>
              <a:t>    </a:t>
            </a:r>
            <a:r>
              <a:rPr lang="zh-CN" altLang="en-US" sz="2400" b="0" smtClean="0">
                <a:latin typeface="楷体" panose="02010609060101010101" pitchFamily="49" charset="-122"/>
                <a:ea typeface="楷体" panose="02010609060101010101" pitchFamily="49" charset="-122"/>
              </a:rPr>
              <a:t>本课程不是简单地按学科分类，也不是单纯地按时间顺序来介绍科学技术发展的总体情况，而是以世界科学技术活动中心的变迁为线索。</a:t>
            </a:r>
            <a:endParaRPr lang="en-US" altLang="zh-CN" sz="2400" b="0" smtClean="0">
              <a:latin typeface="楷体" panose="02010609060101010101" pitchFamily="49" charset="-122"/>
              <a:ea typeface="楷体" panose="02010609060101010101" pitchFamily="49" charset="-122"/>
            </a:endParaRPr>
          </a:p>
          <a:p>
            <a:pPr marL="0" indent="0" eaLnBrk="1" hangingPunct="1">
              <a:lnSpc>
                <a:spcPct val="90000"/>
              </a:lnSpc>
            </a:pPr>
            <a:endParaRPr lang="zh-CN" altLang="en-US" sz="2400" b="0" smtClean="0">
              <a:latin typeface="楷体" panose="02010609060101010101" pitchFamily="49" charset="-122"/>
              <a:ea typeface="楷体" panose="02010609060101010101" pitchFamily="49" charset="-122"/>
            </a:endParaRPr>
          </a:p>
          <a:p>
            <a:pPr marL="0" indent="0" eaLnBrk="1" hangingPunct="1">
              <a:lnSpc>
                <a:spcPct val="90000"/>
              </a:lnSpc>
              <a:buFontTx/>
              <a:buNone/>
            </a:pPr>
            <a:r>
              <a:rPr lang="zh-CN" altLang="en-US" sz="2400" b="0" smtClean="0">
                <a:latin typeface="楷体" panose="02010609060101010101" pitchFamily="49" charset="-122"/>
                <a:ea typeface="楷体" panose="02010609060101010101" pitchFamily="49" charset="-122"/>
              </a:rPr>
              <a:t>    着重介绍自古希腊以来世界史上各科学技术活动中心的兴起和衰落的过程，并尽可能地阐明导致这些中心兴起或衰落的社会原因。</a:t>
            </a:r>
            <a:endParaRPr lang="en-US" altLang="zh-CN" sz="2400" b="0" smtClean="0">
              <a:latin typeface="楷体" panose="02010609060101010101" pitchFamily="49" charset="-122"/>
              <a:ea typeface="楷体" panose="02010609060101010101" pitchFamily="49" charset="-122"/>
            </a:endParaRPr>
          </a:p>
          <a:p>
            <a:pPr marL="0" indent="0" eaLnBrk="1" hangingPunct="1">
              <a:lnSpc>
                <a:spcPct val="90000"/>
              </a:lnSpc>
              <a:buFontTx/>
              <a:buNone/>
            </a:pPr>
            <a:endParaRPr lang="en-US" altLang="zh-CN" sz="2400" b="0" smtClean="0">
              <a:latin typeface="楷体" panose="02010609060101010101" pitchFamily="49" charset="-122"/>
              <a:ea typeface="楷体" panose="02010609060101010101" pitchFamily="49" charset="-122"/>
            </a:endParaRPr>
          </a:p>
          <a:p>
            <a:pPr marL="0" indent="0" eaLnBrk="1" hangingPunct="1">
              <a:lnSpc>
                <a:spcPct val="90000"/>
              </a:lnSpc>
              <a:buFontTx/>
              <a:buNone/>
            </a:pPr>
            <a:r>
              <a:rPr lang="zh-CN" altLang="en-US" sz="2400" b="0" smtClean="0">
                <a:latin typeface="楷体" panose="02010609060101010101" pitchFamily="49" charset="-122"/>
                <a:ea typeface="楷体" panose="02010609060101010101" pitchFamily="49" charset="-122"/>
              </a:rPr>
              <a:t>    旨在让学生了解世界科学技术文明的主要发展进程，以及科学技术的发展对大国崛起所产生的影响，借以拓宽学生的认识视野，提高学生的综合文化素养，促进中国的创新型国家建设。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147">
                                            <p:txEl>
                                              <p:pRg st="0" end="0"/>
                                            </p:txEl>
                                          </p:spTgt>
                                        </p:tgtEl>
                                        <p:attrNameLst>
                                          <p:attrName>style.visibility</p:attrName>
                                        </p:attrNameLst>
                                      </p:cBhvr>
                                      <p:to>
                                        <p:strVal val="visible"/>
                                      </p:to>
                                    </p:set>
                                    <p:animEffect transition="in" filter="fade">
                                      <p:cBhvr>
                                        <p:cTn id="12" dur="1000"/>
                                        <p:tgtEl>
                                          <p:spTgt spid="6147">
                                            <p:txEl>
                                              <p:pRg st="0" end="0"/>
                                            </p:txEl>
                                          </p:spTgt>
                                        </p:tgtEl>
                                      </p:cBhvr>
                                    </p:animEffect>
                                    <p:anim calcmode="lin" valueType="num">
                                      <p:cBhvr>
                                        <p:cTn id="13" dur="1000" fill="hold"/>
                                        <p:tgtEl>
                                          <p:spTgt spid="614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1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Effect transition="in" filter="fade">
                                      <p:cBhvr>
                                        <p:cTn id="19" dur="1000"/>
                                        <p:tgtEl>
                                          <p:spTgt spid="6147">
                                            <p:txEl>
                                              <p:pRg st="2" end="2"/>
                                            </p:txEl>
                                          </p:spTgt>
                                        </p:tgtEl>
                                      </p:cBhvr>
                                    </p:animEffect>
                                    <p:anim calcmode="lin" valueType="num">
                                      <p:cBhvr>
                                        <p:cTn id="20" dur="1000" fill="hold"/>
                                        <p:tgtEl>
                                          <p:spTgt spid="6147">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1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147">
                                            <p:txEl>
                                              <p:pRg st="4" end="4"/>
                                            </p:txEl>
                                          </p:spTgt>
                                        </p:tgtEl>
                                        <p:attrNameLst>
                                          <p:attrName>style.visibility</p:attrName>
                                        </p:attrNameLst>
                                      </p:cBhvr>
                                      <p:to>
                                        <p:strVal val="visible"/>
                                      </p:to>
                                    </p:set>
                                    <p:animEffect transition="in" filter="fade">
                                      <p:cBhvr>
                                        <p:cTn id="26" dur="1000"/>
                                        <p:tgtEl>
                                          <p:spTgt spid="6147">
                                            <p:txEl>
                                              <p:pRg st="4" end="4"/>
                                            </p:txEl>
                                          </p:spTgt>
                                        </p:tgtEl>
                                      </p:cBhvr>
                                    </p:animEffect>
                                    <p:anim calcmode="lin" valueType="num">
                                      <p:cBhvr>
                                        <p:cTn id="27" dur="1000" fill="hold"/>
                                        <p:tgtEl>
                                          <p:spTgt spid="6147">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614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614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793750"/>
            <a:ext cx="7772400" cy="654050"/>
          </a:xfrm>
        </p:spPr>
        <p:txBody>
          <a:bodyPr/>
          <a:lstStyle/>
          <a:p>
            <a:pPr eaLnBrk="1" hangingPunct="1"/>
            <a:r>
              <a:rPr lang="zh-CN" altLang="en-US" smtClean="0">
                <a:latin typeface="黑体" panose="02010609060101010101" pitchFamily="49" charset="-122"/>
                <a:ea typeface="黑体" panose="02010609060101010101" pitchFamily="49" charset="-122"/>
              </a:rPr>
              <a:t>讲授专题</a:t>
            </a:r>
          </a:p>
        </p:txBody>
      </p:sp>
      <p:sp>
        <p:nvSpPr>
          <p:cNvPr id="7171" name="Rectangle 3"/>
          <p:cNvSpPr>
            <a:spLocks noGrp="1" noChangeArrowheads="1"/>
          </p:cNvSpPr>
          <p:nvPr>
            <p:ph type="body" idx="1"/>
          </p:nvPr>
        </p:nvSpPr>
        <p:spPr/>
        <p:txBody>
          <a:bodyPr/>
          <a:lstStyle/>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专题一</a:t>
            </a:r>
            <a:r>
              <a:rPr lang="en-US" altLang="zh-CN" sz="2400" b="0" smtClean="0">
                <a:latin typeface="楷体" panose="02010609060101010101" pitchFamily="49" charset="-122"/>
                <a:ea typeface="楷体" panose="02010609060101010101" pitchFamily="49" charset="-122"/>
              </a:rPr>
              <a:t>:</a:t>
            </a:r>
            <a:r>
              <a:rPr lang="zh-CN" altLang="en-US" sz="2400" b="0" smtClean="0">
                <a:latin typeface="楷体" panose="02010609060101010101" pitchFamily="49" charset="-122"/>
                <a:ea typeface="楷体" panose="02010609060101010101" pitchFamily="49" charset="-122"/>
              </a:rPr>
              <a:t>科学技术在古代中国</a:t>
            </a:r>
          </a:p>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专题二</a:t>
            </a:r>
            <a:r>
              <a:rPr lang="en-US" altLang="zh-CN" sz="2400" b="0" smtClean="0">
                <a:latin typeface="楷体" panose="02010609060101010101" pitchFamily="49" charset="-122"/>
                <a:ea typeface="楷体" panose="02010609060101010101" pitchFamily="49" charset="-122"/>
              </a:rPr>
              <a:t>:</a:t>
            </a:r>
            <a:r>
              <a:rPr lang="zh-CN" altLang="en-US" sz="2400" b="0" smtClean="0">
                <a:latin typeface="楷体" panose="02010609060101010101" pitchFamily="49" charset="-122"/>
                <a:ea typeface="楷体" panose="02010609060101010101" pitchFamily="49" charset="-122"/>
              </a:rPr>
              <a:t>古希腊：科学精神的摇篮</a:t>
            </a:r>
            <a:r>
              <a:rPr lang="en-US" altLang="zh-CN" sz="2400" b="0" smtClean="0">
                <a:latin typeface="楷体" panose="02010609060101010101" pitchFamily="49" charset="-122"/>
                <a:ea typeface="楷体" panose="02010609060101010101" pitchFamily="49" charset="-122"/>
              </a:rPr>
              <a:t>(</a:t>
            </a:r>
            <a:r>
              <a:rPr lang="zh-CN" altLang="en-US" sz="2400" b="0" smtClean="0">
                <a:latin typeface="楷体" panose="02010609060101010101" pitchFamily="49" charset="-122"/>
                <a:ea typeface="楷体" panose="02010609060101010101" pitchFamily="49" charset="-122"/>
              </a:rPr>
              <a:t>公元前</a:t>
            </a:r>
            <a:r>
              <a:rPr lang="en-US" altLang="zh-CN" sz="2400" b="0" smtClean="0">
                <a:latin typeface="楷体" panose="02010609060101010101" pitchFamily="49" charset="-122"/>
                <a:ea typeface="楷体" panose="02010609060101010101" pitchFamily="49" charset="-122"/>
              </a:rPr>
              <a:t>6-1</a:t>
            </a:r>
            <a:r>
              <a:rPr lang="zh-CN" altLang="en-US" sz="2400" b="0" smtClean="0">
                <a:latin typeface="楷体" panose="02010609060101010101" pitchFamily="49" charset="-122"/>
                <a:ea typeface="楷体" panose="02010609060101010101" pitchFamily="49" charset="-122"/>
              </a:rPr>
              <a:t>世纪</a:t>
            </a:r>
            <a:r>
              <a:rPr lang="en-US" altLang="zh-CN" sz="2400" b="0" smtClean="0">
                <a:latin typeface="楷体" panose="02010609060101010101" pitchFamily="49" charset="-122"/>
                <a:ea typeface="楷体" panose="02010609060101010101" pitchFamily="49" charset="-122"/>
              </a:rPr>
              <a:t>)</a:t>
            </a:r>
            <a:endParaRPr lang="zh-CN" altLang="en-US" sz="2400" b="0" smtClean="0">
              <a:latin typeface="楷体" panose="02010609060101010101" pitchFamily="49" charset="-122"/>
              <a:ea typeface="楷体" panose="02010609060101010101" pitchFamily="49" charset="-122"/>
            </a:endParaRPr>
          </a:p>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专题三</a:t>
            </a:r>
            <a:r>
              <a:rPr lang="en-US" altLang="zh-CN" sz="2400" b="0" smtClean="0">
                <a:latin typeface="楷体" panose="02010609060101010101" pitchFamily="49" charset="-122"/>
                <a:ea typeface="楷体" panose="02010609060101010101" pitchFamily="49" charset="-122"/>
              </a:rPr>
              <a:t>:</a:t>
            </a:r>
            <a:r>
              <a:rPr lang="zh-CN" altLang="en-US" sz="2400" b="0" smtClean="0">
                <a:latin typeface="楷体" panose="02010609060101010101" pitchFamily="49" charset="-122"/>
                <a:ea typeface="楷体" panose="02010609060101010101" pitchFamily="49" charset="-122"/>
              </a:rPr>
              <a:t>古罗马：实用技术的温床</a:t>
            </a:r>
            <a:r>
              <a:rPr lang="en-US" altLang="zh-CN" sz="2400" b="0" smtClean="0">
                <a:latin typeface="楷体" panose="02010609060101010101" pitchFamily="49" charset="-122"/>
                <a:ea typeface="楷体" panose="02010609060101010101" pitchFamily="49" charset="-122"/>
              </a:rPr>
              <a:t>(</a:t>
            </a:r>
            <a:r>
              <a:rPr lang="zh-CN" altLang="en-US" sz="2400" b="0" smtClean="0">
                <a:latin typeface="楷体" panose="02010609060101010101" pitchFamily="49" charset="-122"/>
                <a:ea typeface="楷体" panose="02010609060101010101" pitchFamily="49" charset="-122"/>
              </a:rPr>
              <a:t>公元</a:t>
            </a:r>
            <a:r>
              <a:rPr lang="en-US" altLang="zh-CN" sz="2400" b="0" smtClean="0">
                <a:latin typeface="楷体" panose="02010609060101010101" pitchFamily="49" charset="-122"/>
                <a:ea typeface="楷体" panose="02010609060101010101" pitchFamily="49" charset="-122"/>
              </a:rPr>
              <a:t>1-6</a:t>
            </a:r>
            <a:r>
              <a:rPr lang="zh-CN" altLang="en-US" sz="2400" b="0" smtClean="0">
                <a:latin typeface="楷体" panose="02010609060101010101" pitchFamily="49" charset="-122"/>
                <a:ea typeface="楷体" panose="02010609060101010101" pitchFamily="49" charset="-122"/>
              </a:rPr>
              <a:t>世纪</a:t>
            </a:r>
            <a:r>
              <a:rPr lang="en-US" altLang="zh-CN" sz="2400" b="0" smtClean="0">
                <a:latin typeface="楷体" panose="02010609060101010101" pitchFamily="49" charset="-122"/>
                <a:ea typeface="楷体" panose="02010609060101010101" pitchFamily="49" charset="-122"/>
              </a:rPr>
              <a:t>)</a:t>
            </a:r>
            <a:endParaRPr lang="zh-CN" altLang="en-US" sz="2400" b="0" smtClean="0">
              <a:latin typeface="楷体" panose="02010609060101010101" pitchFamily="49" charset="-122"/>
              <a:ea typeface="楷体" panose="02010609060101010101" pitchFamily="49" charset="-122"/>
            </a:endParaRPr>
          </a:p>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专题四：阿拉伯帝国</a:t>
            </a:r>
            <a:r>
              <a:rPr lang="en-US" altLang="zh-CN" sz="2400" b="0" smtClean="0">
                <a:latin typeface="楷体" panose="02010609060101010101" pitchFamily="49" charset="-122"/>
                <a:ea typeface="楷体" panose="02010609060101010101" pitchFamily="49" charset="-122"/>
              </a:rPr>
              <a:t>:</a:t>
            </a:r>
            <a:r>
              <a:rPr lang="zh-CN" altLang="en-US" sz="2400" b="0" smtClean="0">
                <a:latin typeface="楷体" panose="02010609060101010101" pitchFamily="49" charset="-122"/>
                <a:ea typeface="楷体" panose="02010609060101010101" pitchFamily="49" charset="-122"/>
              </a:rPr>
              <a:t>东西科技交流的桥梁</a:t>
            </a:r>
            <a:r>
              <a:rPr lang="en-US" altLang="zh-CN" sz="2400" b="0" smtClean="0">
                <a:latin typeface="楷体" panose="02010609060101010101" pitchFamily="49" charset="-122"/>
                <a:ea typeface="楷体" panose="02010609060101010101" pitchFamily="49" charset="-122"/>
              </a:rPr>
              <a:t>(6-11</a:t>
            </a:r>
            <a:r>
              <a:rPr lang="zh-CN" altLang="en-US" sz="2400" b="0" smtClean="0">
                <a:latin typeface="楷体" panose="02010609060101010101" pitchFamily="49" charset="-122"/>
                <a:ea typeface="楷体" panose="02010609060101010101" pitchFamily="49" charset="-122"/>
              </a:rPr>
              <a:t>世纪</a:t>
            </a:r>
            <a:r>
              <a:rPr lang="en-US" altLang="zh-CN" sz="2400" b="0" smtClean="0">
                <a:latin typeface="楷体" panose="02010609060101010101" pitchFamily="49" charset="-122"/>
                <a:ea typeface="楷体" panose="02010609060101010101" pitchFamily="49" charset="-122"/>
              </a:rPr>
              <a:t>)</a:t>
            </a:r>
            <a:endParaRPr lang="zh-CN" altLang="en-US" sz="2400" b="0" smtClean="0">
              <a:latin typeface="楷体" panose="02010609060101010101" pitchFamily="49" charset="-122"/>
              <a:ea typeface="楷体" panose="02010609060101010101" pitchFamily="49" charset="-122"/>
            </a:endParaRPr>
          </a:p>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专题五：伊比利亚半岛</a:t>
            </a:r>
            <a:r>
              <a:rPr lang="en-US" altLang="zh-CN" sz="2400" b="0" smtClean="0">
                <a:latin typeface="楷体" panose="02010609060101010101" pitchFamily="49" charset="-122"/>
                <a:ea typeface="楷体" panose="02010609060101010101" pitchFamily="49" charset="-122"/>
              </a:rPr>
              <a:t>:</a:t>
            </a:r>
            <a:r>
              <a:rPr lang="zh-CN" altLang="en-US" sz="2400" b="0" smtClean="0">
                <a:latin typeface="楷体" panose="02010609060101010101" pitchFamily="49" charset="-122"/>
                <a:ea typeface="楷体" panose="02010609060101010101" pitchFamily="49" charset="-122"/>
              </a:rPr>
              <a:t>大航海时代的先锋</a:t>
            </a:r>
            <a:r>
              <a:rPr lang="en-US" altLang="zh-CN" sz="2400" b="0" smtClean="0">
                <a:latin typeface="楷体" panose="02010609060101010101" pitchFamily="49" charset="-122"/>
                <a:ea typeface="楷体" panose="02010609060101010101" pitchFamily="49" charset="-122"/>
              </a:rPr>
              <a:t>(11-15</a:t>
            </a:r>
            <a:r>
              <a:rPr lang="zh-CN" altLang="en-US" sz="2400" b="0" smtClean="0">
                <a:latin typeface="楷体" panose="02010609060101010101" pitchFamily="49" charset="-122"/>
                <a:ea typeface="楷体" panose="02010609060101010101" pitchFamily="49" charset="-122"/>
              </a:rPr>
              <a:t>世纪</a:t>
            </a:r>
            <a:r>
              <a:rPr lang="en-US" altLang="zh-CN" sz="2400" b="0" smtClean="0">
                <a:latin typeface="楷体" panose="02010609060101010101" pitchFamily="49" charset="-122"/>
                <a:ea typeface="楷体" panose="02010609060101010101" pitchFamily="49" charset="-122"/>
              </a:rPr>
              <a:t>)</a:t>
            </a:r>
            <a:endParaRPr lang="zh-CN" altLang="en-US" sz="2400" b="0" smtClean="0">
              <a:latin typeface="楷体" panose="02010609060101010101" pitchFamily="49" charset="-122"/>
              <a:ea typeface="楷体" panose="02010609060101010101" pitchFamily="49" charset="-122"/>
            </a:endParaRPr>
          </a:p>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专题六：意大利：科学革命的揭幕人</a:t>
            </a:r>
            <a:r>
              <a:rPr lang="en-US" altLang="zh-CN" sz="2400" b="0" smtClean="0">
                <a:latin typeface="楷体" panose="02010609060101010101" pitchFamily="49" charset="-122"/>
                <a:ea typeface="楷体" panose="02010609060101010101" pitchFamily="49" charset="-122"/>
              </a:rPr>
              <a:t>(15-16</a:t>
            </a:r>
            <a:r>
              <a:rPr lang="zh-CN" altLang="en-US" sz="2400" b="0" smtClean="0">
                <a:latin typeface="楷体" panose="02010609060101010101" pitchFamily="49" charset="-122"/>
                <a:ea typeface="楷体" panose="02010609060101010101" pitchFamily="49" charset="-122"/>
              </a:rPr>
              <a:t>世纪</a:t>
            </a:r>
            <a:r>
              <a:rPr lang="en-US" altLang="zh-CN" sz="2400" b="0" smtClean="0">
                <a:latin typeface="楷体" panose="02010609060101010101" pitchFamily="49" charset="-122"/>
                <a:ea typeface="楷体" panose="02010609060101010101" pitchFamily="49" charset="-122"/>
              </a:rPr>
              <a:t>)</a:t>
            </a:r>
            <a:endParaRPr lang="zh-CN" altLang="en-US" sz="2400" b="0" smtClean="0">
              <a:latin typeface="楷体" panose="02010609060101010101" pitchFamily="49" charset="-122"/>
              <a:ea typeface="楷体" panose="02010609060101010101" pitchFamily="49" charset="-122"/>
            </a:endParaRPr>
          </a:p>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专题七：英格兰：近代科学的催生者</a:t>
            </a:r>
            <a:r>
              <a:rPr lang="en-US" altLang="zh-CN" sz="2400" b="0" smtClean="0">
                <a:latin typeface="楷体" panose="02010609060101010101" pitchFamily="49" charset="-122"/>
                <a:ea typeface="楷体" panose="02010609060101010101" pitchFamily="49" charset="-122"/>
              </a:rPr>
              <a:t>(16-17</a:t>
            </a:r>
            <a:r>
              <a:rPr lang="zh-CN" altLang="en-US" sz="2400" b="0" smtClean="0">
                <a:latin typeface="楷体" panose="02010609060101010101" pitchFamily="49" charset="-122"/>
                <a:ea typeface="楷体" panose="02010609060101010101" pitchFamily="49" charset="-122"/>
              </a:rPr>
              <a:t>世纪</a:t>
            </a:r>
            <a:r>
              <a:rPr lang="en-US" altLang="zh-CN" sz="2400" b="0" smtClean="0">
                <a:latin typeface="楷体" panose="02010609060101010101" pitchFamily="49" charset="-122"/>
                <a:ea typeface="楷体" panose="02010609060101010101" pitchFamily="49" charset="-122"/>
              </a:rPr>
              <a:t>)</a:t>
            </a:r>
            <a:endParaRPr lang="zh-CN" altLang="en-US" sz="2400" b="0" smtClean="0">
              <a:latin typeface="楷体" panose="02010609060101010101" pitchFamily="49" charset="-122"/>
              <a:ea typeface="楷体" panose="02010609060101010101" pitchFamily="49" charset="-122"/>
            </a:endParaRPr>
          </a:p>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专题八：法兰西：科学职业化的向导</a:t>
            </a:r>
            <a:r>
              <a:rPr lang="en-US" altLang="zh-CN" sz="2400" b="0" smtClean="0">
                <a:latin typeface="楷体" panose="02010609060101010101" pitchFamily="49" charset="-122"/>
                <a:ea typeface="楷体" panose="02010609060101010101" pitchFamily="49" charset="-122"/>
              </a:rPr>
              <a:t>(17-18</a:t>
            </a:r>
            <a:r>
              <a:rPr lang="zh-CN" altLang="en-US" sz="2400" b="0" smtClean="0">
                <a:latin typeface="楷体" panose="02010609060101010101" pitchFamily="49" charset="-122"/>
                <a:ea typeface="楷体" panose="02010609060101010101" pitchFamily="49" charset="-122"/>
              </a:rPr>
              <a:t>世纪</a:t>
            </a:r>
            <a:r>
              <a:rPr lang="en-US" altLang="zh-CN" sz="2400" b="0" smtClean="0">
                <a:latin typeface="楷体" panose="02010609060101010101" pitchFamily="49" charset="-122"/>
                <a:ea typeface="楷体" panose="02010609060101010101" pitchFamily="49" charset="-122"/>
              </a:rPr>
              <a:t>)</a:t>
            </a:r>
            <a:endParaRPr lang="zh-CN" altLang="en-US" sz="2400" b="0" smtClean="0">
              <a:latin typeface="楷体" panose="02010609060101010101" pitchFamily="49" charset="-122"/>
              <a:ea typeface="楷体" panose="02010609060101010101" pitchFamily="49" charset="-122"/>
            </a:endParaRPr>
          </a:p>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专题九：德意志：科学体制化的楷模</a:t>
            </a:r>
            <a:r>
              <a:rPr lang="en-US" altLang="zh-CN" sz="2400" b="0" smtClean="0">
                <a:latin typeface="楷体" panose="02010609060101010101" pitchFamily="49" charset="-122"/>
                <a:ea typeface="楷体" panose="02010609060101010101" pitchFamily="49" charset="-122"/>
              </a:rPr>
              <a:t>(18-19</a:t>
            </a:r>
            <a:r>
              <a:rPr lang="zh-CN" altLang="en-US" sz="2400" b="0" smtClean="0">
                <a:latin typeface="楷体" panose="02010609060101010101" pitchFamily="49" charset="-122"/>
                <a:ea typeface="楷体" panose="02010609060101010101" pitchFamily="49" charset="-122"/>
              </a:rPr>
              <a:t>世纪</a:t>
            </a:r>
            <a:r>
              <a:rPr lang="en-US" altLang="zh-CN" sz="2400" b="0" smtClean="0">
                <a:latin typeface="楷体" panose="02010609060101010101" pitchFamily="49" charset="-122"/>
                <a:ea typeface="楷体" panose="02010609060101010101" pitchFamily="49" charset="-122"/>
              </a:rPr>
              <a:t>)</a:t>
            </a:r>
            <a:endParaRPr lang="zh-CN" altLang="en-US" sz="2400" b="0" smtClean="0">
              <a:latin typeface="楷体" panose="02010609060101010101" pitchFamily="49" charset="-122"/>
              <a:ea typeface="楷体" panose="02010609060101010101" pitchFamily="49" charset="-122"/>
            </a:endParaRPr>
          </a:p>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专题十：美国：大科学的成功典范</a:t>
            </a:r>
            <a:r>
              <a:rPr lang="en-US" altLang="zh-CN" sz="2400" b="0" smtClean="0">
                <a:latin typeface="楷体" panose="02010609060101010101" pitchFamily="49" charset="-122"/>
                <a:ea typeface="楷体" panose="02010609060101010101" pitchFamily="49" charset="-122"/>
              </a:rPr>
              <a:t>(19-20</a:t>
            </a:r>
            <a:r>
              <a:rPr lang="zh-CN" altLang="en-US" sz="2400" b="0" smtClean="0">
                <a:latin typeface="楷体" panose="02010609060101010101" pitchFamily="49" charset="-122"/>
                <a:ea typeface="楷体" panose="02010609060101010101" pitchFamily="49" charset="-122"/>
              </a:rPr>
              <a:t>世纪</a:t>
            </a:r>
            <a:r>
              <a:rPr lang="en-US" altLang="zh-CN" sz="2400" b="0" smtClean="0">
                <a:latin typeface="楷体" panose="02010609060101010101" pitchFamily="49" charset="-122"/>
                <a:ea typeface="楷体" panose="02010609060101010101" pitchFamily="49" charset="-122"/>
              </a:rPr>
              <a:t>)</a:t>
            </a:r>
          </a:p>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专题十一：日本：模仿创新的能手（</a:t>
            </a:r>
            <a:r>
              <a:rPr lang="en-US" altLang="zh-CN" sz="2400" b="0" smtClean="0">
                <a:latin typeface="楷体" panose="02010609060101010101" pitchFamily="49" charset="-122"/>
                <a:ea typeface="楷体" panose="02010609060101010101" pitchFamily="49" charset="-122"/>
              </a:rPr>
              <a:t>19-20</a:t>
            </a:r>
            <a:r>
              <a:rPr lang="zh-CN" altLang="en-US" sz="2400" b="0" smtClean="0">
                <a:latin typeface="楷体" panose="02010609060101010101" pitchFamily="49" charset="-122"/>
                <a:ea typeface="楷体" panose="02010609060101010101" pitchFamily="49" charset="-122"/>
              </a:rPr>
              <a:t>世纪</a:t>
            </a:r>
            <a:r>
              <a:rPr lang="en-US" altLang="zh-CN" sz="2400" b="0" smtClean="0">
                <a:latin typeface="楷体" panose="02010609060101010101" pitchFamily="49" charset="-122"/>
                <a:ea typeface="楷体" panose="02010609060101010101" pitchFamily="49" charset="-122"/>
              </a:rPr>
              <a:t>)</a:t>
            </a:r>
          </a:p>
          <a:p>
            <a:pPr marL="0" indent="0" eaLnBrk="1" hangingPunct="1">
              <a:lnSpc>
                <a:spcPct val="80000"/>
              </a:lnSpc>
              <a:buFontTx/>
              <a:buNone/>
            </a:pPr>
            <a:r>
              <a:rPr lang="zh-CN" altLang="en-US" sz="2400" b="0" smtClean="0">
                <a:latin typeface="楷体" panose="02010609060101010101" pitchFamily="49" charset="-122"/>
                <a:ea typeface="楷体" panose="02010609060101010101" pitchFamily="49" charset="-122"/>
              </a:rPr>
              <a:t>专题十二：中国的科学技术发展态势（</a:t>
            </a:r>
            <a:r>
              <a:rPr lang="en-US" altLang="zh-CN" sz="2400" b="0" smtClean="0">
                <a:latin typeface="楷体" panose="02010609060101010101" pitchFamily="49" charset="-122"/>
                <a:ea typeface="楷体" panose="02010609060101010101" pitchFamily="49" charset="-122"/>
              </a:rPr>
              <a:t>20-21</a:t>
            </a:r>
            <a:r>
              <a:rPr lang="zh-CN" altLang="en-US" sz="2400" b="0" smtClean="0">
                <a:latin typeface="楷体" panose="02010609060101010101" pitchFamily="49" charset="-122"/>
                <a:ea typeface="楷体" panose="02010609060101010101" pitchFamily="49" charset="-122"/>
              </a:rPr>
              <a:t>世纪</a:t>
            </a:r>
            <a:r>
              <a:rPr lang="en-US" altLang="zh-CN" sz="2400" b="0" smtClean="0">
                <a:latin typeface="楷体" panose="02010609060101010101" pitchFamily="49" charset="-122"/>
                <a:ea typeface="楷体" panose="02010609060101010101" pitchFamily="49" charset="-122"/>
              </a:rPr>
              <a:t>)</a:t>
            </a:r>
          </a:p>
          <a:p>
            <a:pPr marL="0" indent="0" eaLnBrk="1" hangingPunct="1">
              <a:lnSpc>
                <a:spcPct val="80000"/>
              </a:lnSpc>
              <a:buFontTx/>
              <a:buNone/>
            </a:pPr>
            <a:endParaRPr lang="zh-CN" altLang="en-US" sz="2400" b="0" smtClean="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500"/>
                                        <p:tgtEl>
                                          <p:spTgt spid="7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171">
                                            <p:txEl>
                                              <p:pRg st="0" end="0"/>
                                            </p:txEl>
                                          </p:spTgt>
                                        </p:tgtEl>
                                        <p:attrNameLst>
                                          <p:attrName>style.visibility</p:attrName>
                                        </p:attrNameLst>
                                      </p:cBhvr>
                                      <p:to>
                                        <p:strVal val="visible"/>
                                      </p:to>
                                    </p:set>
                                    <p:animEffect transition="in" filter="wipe(down)">
                                      <p:cBhvr>
                                        <p:cTn id="12" dur="500"/>
                                        <p:tgtEl>
                                          <p:spTgt spid="717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171">
                                            <p:txEl>
                                              <p:pRg st="1" end="1"/>
                                            </p:txEl>
                                          </p:spTgt>
                                        </p:tgtEl>
                                        <p:attrNameLst>
                                          <p:attrName>style.visibility</p:attrName>
                                        </p:attrNameLst>
                                      </p:cBhvr>
                                      <p:to>
                                        <p:strVal val="visible"/>
                                      </p:to>
                                    </p:set>
                                    <p:animEffect transition="in" filter="wipe(down)">
                                      <p:cBhvr>
                                        <p:cTn id="17" dur="500"/>
                                        <p:tgtEl>
                                          <p:spTgt spid="717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171">
                                            <p:txEl>
                                              <p:pRg st="2" end="2"/>
                                            </p:txEl>
                                          </p:spTgt>
                                        </p:tgtEl>
                                        <p:attrNameLst>
                                          <p:attrName>style.visibility</p:attrName>
                                        </p:attrNameLst>
                                      </p:cBhvr>
                                      <p:to>
                                        <p:strVal val="visible"/>
                                      </p:to>
                                    </p:set>
                                    <p:animEffect transition="in" filter="wipe(down)">
                                      <p:cBhvr>
                                        <p:cTn id="22" dur="500"/>
                                        <p:tgtEl>
                                          <p:spTgt spid="717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171">
                                            <p:txEl>
                                              <p:pRg st="3" end="3"/>
                                            </p:txEl>
                                          </p:spTgt>
                                        </p:tgtEl>
                                        <p:attrNameLst>
                                          <p:attrName>style.visibility</p:attrName>
                                        </p:attrNameLst>
                                      </p:cBhvr>
                                      <p:to>
                                        <p:strVal val="visible"/>
                                      </p:to>
                                    </p:set>
                                    <p:animEffect transition="in" filter="wipe(down)">
                                      <p:cBhvr>
                                        <p:cTn id="27" dur="500"/>
                                        <p:tgtEl>
                                          <p:spTgt spid="717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171">
                                            <p:txEl>
                                              <p:pRg st="4" end="4"/>
                                            </p:txEl>
                                          </p:spTgt>
                                        </p:tgtEl>
                                        <p:attrNameLst>
                                          <p:attrName>style.visibility</p:attrName>
                                        </p:attrNameLst>
                                      </p:cBhvr>
                                      <p:to>
                                        <p:strVal val="visible"/>
                                      </p:to>
                                    </p:set>
                                    <p:animEffect transition="in" filter="wipe(down)">
                                      <p:cBhvr>
                                        <p:cTn id="32" dur="500"/>
                                        <p:tgtEl>
                                          <p:spTgt spid="717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7171">
                                            <p:txEl>
                                              <p:pRg st="5" end="5"/>
                                            </p:txEl>
                                          </p:spTgt>
                                        </p:tgtEl>
                                        <p:attrNameLst>
                                          <p:attrName>style.visibility</p:attrName>
                                        </p:attrNameLst>
                                      </p:cBhvr>
                                      <p:to>
                                        <p:strVal val="visible"/>
                                      </p:to>
                                    </p:set>
                                    <p:animEffect transition="in" filter="wipe(down)">
                                      <p:cBhvr>
                                        <p:cTn id="37" dur="500"/>
                                        <p:tgtEl>
                                          <p:spTgt spid="7171">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171">
                                            <p:txEl>
                                              <p:pRg st="6" end="6"/>
                                            </p:txEl>
                                          </p:spTgt>
                                        </p:tgtEl>
                                        <p:attrNameLst>
                                          <p:attrName>style.visibility</p:attrName>
                                        </p:attrNameLst>
                                      </p:cBhvr>
                                      <p:to>
                                        <p:strVal val="visible"/>
                                      </p:to>
                                    </p:set>
                                    <p:animEffect transition="in" filter="wipe(down)">
                                      <p:cBhvr>
                                        <p:cTn id="42" dur="500"/>
                                        <p:tgtEl>
                                          <p:spTgt spid="7171">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171">
                                            <p:txEl>
                                              <p:pRg st="7" end="7"/>
                                            </p:txEl>
                                          </p:spTgt>
                                        </p:tgtEl>
                                        <p:attrNameLst>
                                          <p:attrName>style.visibility</p:attrName>
                                        </p:attrNameLst>
                                      </p:cBhvr>
                                      <p:to>
                                        <p:strVal val="visible"/>
                                      </p:to>
                                    </p:set>
                                    <p:animEffect transition="in" filter="wipe(down)">
                                      <p:cBhvr>
                                        <p:cTn id="47" dur="500"/>
                                        <p:tgtEl>
                                          <p:spTgt spid="7171">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171">
                                            <p:txEl>
                                              <p:pRg st="8" end="8"/>
                                            </p:txEl>
                                          </p:spTgt>
                                        </p:tgtEl>
                                        <p:attrNameLst>
                                          <p:attrName>style.visibility</p:attrName>
                                        </p:attrNameLst>
                                      </p:cBhvr>
                                      <p:to>
                                        <p:strVal val="visible"/>
                                      </p:to>
                                    </p:set>
                                    <p:animEffect transition="in" filter="wipe(down)">
                                      <p:cBhvr>
                                        <p:cTn id="52" dur="500"/>
                                        <p:tgtEl>
                                          <p:spTgt spid="7171">
                                            <p:txEl>
                                              <p:pRg st="8" end="8"/>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7171">
                                            <p:txEl>
                                              <p:pRg st="9" end="9"/>
                                            </p:txEl>
                                          </p:spTgt>
                                        </p:tgtEl>
                                        <p:attrNameLst>
                                          <p:attrName>style.visibility</p:attrName>
                                        </p:attrNameLst>
                                      </p:cBhvr>
                                      <p:to>
                                        <p:strVal val="visible"/>
                                      </p:to>
                                    </p:set>
                                    <p:animEffect transition="in" filter="wipe(down)">
                                      <p:cBhvr>
                                        <p:cTn id="57" dur="500"/>
                                        <p:tgtEl>
                                          <p:spTgt spid="7171">
                                            <p:txEl>
                                              <p:pRg st="9" end="9"/>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7171">
                                            <p:txEl>
                                              <p:pRg st="10" end="10"/>
                                            </p:txEl>
                                          </p:spTgt>
                                        </p:tgtEl>
                                        <p:attrNameLst>
                                          <p:attrName>style.visibility</p:attrName>
                                        </p:attrNameLst>
                                      </p:cBhvr>
                                      <p:to>
                                        <p:strVal val="visible"/>
                                      </p:to>
                                    </p:set>
                                    <p:animEffect transition="in" filter="wipe(down)">
                                      <p:cBhvr>
                                        <p:cTn id="62" dur="500"/>
                                        <p:tgtEl>
                                          <p:spTgt spid="7171">
                                            <p:txEl>
                                              <p:pRg st="10" end="1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171">
                                            <p:txEl>
                                              <p:pRg st="11" end="11"/>
                                            </p:txEl>
                                          </p:spTgt>
                                        </p:tgtEl>
                                        <p:attrNameLst>
                                          <p:attrName>style.visibility</p:attrName>
                                        </p:attrNameLst>
                                      </p:cBhvr>
                                      <p:to>
                                        <p:strVal val="visible"/>
                                      </p:to>
                                    </p:set>
                                    <p:animEffect transition="in" filter="wipe(down)">
                                      <p:cBhvr>
                                        <p:cTn id="67" dur="500"/>
                                        <p:tgtEl>
                                          <p:spTgt spid="717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p:bldP spid="717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5800" y="260350"/>
            <a:ext cx="7772400" cy="1187450"/>
          </a:xfrm>
        </p:spPr>
        <p:txBody>
          <a:bodyPr/>
          <a:lstStyle/>
          <a:p>
            <a:pPr eaLnBrk="1" hangingPunct="1"/>
            <a:r>
              <a:rPr lang="zh-CN" altLang="en-US" smtClean="0"/>
              <a:t>教学方式</a:t>
            </a:r>
          </a:p>
        </p:txBody>
      </p:sp>
      <p:sp>
        <p:nvSpPr>
          <p:cNvPr id="11267" name="Rectangle 3"/>
          <p:cNvSpPr>
            <a:spLocks noGrp="1" noChangeArrowheads="1"/>
          </p:cNvSpPr>
          <p:nvPr>
            <p:ph type="body" idx="1"/>
          </p:nvPr>
        </p:nvSpPr>
        <p:spPr>
          <a:xfrm>
            <a:off x="323850" y="1052513"/>
            <a:ext cx="8424863" cy="5043487"/>
          </a:xfrm>
        </p:spPr>
        <p:txBody>
          <a:bodyPr/>
          <a:lstStyle/>
          <a:p>
            <a:r>
              <a:rPr lang="zh-CN" altLang="zh-CN" sz="2800" dirty="0" smtClean="0"/>
              <a:t>教学方法与手段</a:t>
            </a:r>
            <a:r>
              <a:rPr lang="en-US" altLang="zh-CN" sz="2800" dirty="0" smtClean="0"/>
              <a:t>	</a:t>
            </a:r>
            <a:endParaRPr lang="zh-CN" altLang="zh-CN" sz="2800" dirty="0" smtClean="0"/>
          </a:p>
          <a:p>
            <a:pPr lvl="1"/>
            <a:r>
              <a:rPr lang="zh-CN" altLang="zh-CN" sz="2400" dirty="0" smtClean="0"/>
              <a:t>本课程实施多媒体教学。</a:t>
            </a:r>
            <a:r>
              <a:rPr lang="en-US" altLang="zh-CN" sz="2400" dirty="0" smtClean="0"/>
              <a:t>				</a:t>
            </a:r>
            <a:endParaRPr lang="zh-CN" altLang="zh-CN" sz="2400" dirty="0" smtClean="0"/>
          </a:p>
          <a:p>
            <a:pPr lvl="1"/>
            <a:r>
              <a:rPr lang="zh-CN" altLang="zh-CN" sz="2400" dirty="0" smtClean="0"/>
              <a:t>教师讲授</a:t>
            </a:r>
            <a:r>
              <a:rPr lang="en-US" altLang="zh-CN" sz="2400" dirty="0" smtClean="0"/>
              <a:t>13</a:t>
            </a:r>
            <a:r>
              <a:rPr lang="zh-CN" altLang="zh-CN" sz="2400" dirty="0" smtClean="0"/>
              <a:t>次，每次</a:t>
            </a:r>
            <a:r>
              <a:rPr lang="en-US" altLang="zh-CN" sz="2400" dirty="0" smtClean="0"/>
              <a:t>2</a:t>
            </a:r>
            <a:r>
              <a:rPr lang="zh-CN" altLang="zh-CN" sz="2400" dirty="0" smtClean="0"/>
              <a:t>学时</a:t>
            </a:r>
            <a:r>
              <a:rPr lang="en-US" altLang="zh-CN" sz="2400" dirty="0" smtClean="0"/>
              <a:t>	</a:t>
            </a:r>
            <a:endParaRPr lang="zh-CN" altLang="zh-CN" sz="2400" dirty="0" smtClean="0"/>
          </a:p>
          <a:p>
            <a:pPr lvl="1"/>
            <a:r>
              <a:rPr lang="zh-CN" altLang="en-US" sz="2400" dirty="0" smtClean="0"/>
              <a:t>课堂</a:t>
            </a:r>
            <a:r>
              <a:rPr lang="zh-CN" altLang="zh-CN" sz="2400" dirty="0" smtClean="0"/>
              <a:t>讨论</a:t>
            </a:r>
            <a:r>
              <a:rPr lang="en-US" altLang="zh-CN" sz="2400" dirty="0" smtClean="0"/>
              <a:t>1</a:t>
            </a:r>
            <a:r>
              <a:rPr lang="zh-CN" altLang="zh-CN" sz="2400" dirty="0" smtClean="0"/>
              <a:t>次，</a:t>
            </a:r>
            <a:r>
              <a:rPr lang="en-US" altLang="zh-CN" sz="2400" dirty="0" smtClean="0"/>
              <a:t>2</a:t>
            </a:r>
            <a:r>
              <a:rPr lang="zh-CN" altLang="zh-CN" sz="2400" dirty="0" smtClean="0"/>
              <a:t>学时</a:t>
            </a:r>
          </a:p>
          <a:p>
            <a:r>
              <a:rPr lang="zh-CN" altLang="zh-CN" sz="2800" dirty="0" smtClean="0"/>
              <a:t>作业要求</a:t>
            </a:r>
            <a:r>
              <a:rPr lang="en-US" altLang="zh-CN" sz="2400" dirty="0" smtClean="0"/>
              <a:t>	</a:t>
            </a:r>
            <a:endParaRPr lang="zh-CN" altLang="zh-CN" sz="2400" dirty="0" smtClean="0"/>
          </a:p>
          <a:p>
            <a:pPr lvl="1"/>
            <a:r>
              <a:rPr lang="zh-CN" altLang="zh-CN" sz="2400" dirty="0" smtClean="0"/>
              <a:t>本课程要求提交两份报告：一篇读书报告（不低于</a:t>
            </a:r>
            <a:r>
              <a:rPr lang="en-US" altLang="zh-CN" sz="2400" dirty="0" smtClean="0"/>
              <a:t>3</a:t>
            </a:r>
            <a:r>
              <a:rPr lang="zh-CN" altLang="zh-CN" sz="2400" dirty="0" smtClean="0"/>
              <a:t>千字</a:t>
            </a:r>
            <a:r>
              <a:rPr lang="zh-CN" altLang="zh-CN" sz="2400" dirty="0" smtClean="0"/>
              <a:t>、</a:t>
            </a:r>
            <a:r>
              <a:rPr lang="en-US" altLang="zh-CN" sz="2400" dirty="0" smtClean="0"/>
              <a:t>10</a:t>
            </a:r>
            <a:r>
              <a:rPr lang="zh-CN" altLang="en-US" sz="2400" dirty="0" smtClean="0"/>
              <a:t>月底前</a:t>
            </a:r>
            <a:r>
              <a:rPr lang="zh-CN" altLang="zh-CN" sz="2400" dirty="0" smtClean="0"/>
              <a:t>提</a:t>
            </a:r>
            <a:r>
              <a:rPr lang="zh-CN" altLang="zh-CN" sz="2400" dirty="0" smtClean="0"/>
              <a:t>交给助教）、一篇</a:t>
            </a:r>
            <a:r>
              <a:rPr lang="zh-CN" altLang="en-US" sz="2400" dirty="0" smtClean="0"/>
              <a:t>小论文</a:t>
            </a:r>
            <a:r>
              <a:rPr lang="zh-CN" altLang="zh-CN" sz="2400" dirty="0" smtClean="0"/>
              <a:t>（不低于</a:t>
            </a:r>
            <a:r>
              <a:rPr lang="en-US" altLang="zh-CN" sz="2400" dirty="0" smtClean="0"/>
              <a:t>4</a:t>
            </a:r>
            <a:r>
              <a:rPr lang="zh-CN" altLang="zh-CN" sz="2400" dirty="0" smtClean="0"/>
              <a:t>千字</a:t>
            </a:r>
            <a:r>
              <a:rPr lang="zh-CN" altLang="zh-CN" sz="2400" dirty="0" smtClean="0"/>
              <a:t>，</a:t>
            </a:r>
            <a:r>
              <a:rPr lang="en-US" altLang="zh-CN" sz="2400" dirty="0" smtClean="0"/>
              <a:t>11</a:t>
            </a:r>
            <a:r>
              <a:rPr lang="zh-CN" altLang="en-US" sz="2400" dirty="0" smtClean="0"/>
              <a:t>月底</a:t>
            </a:r>
            <a:r>
              <a:rPr lang="zh-CN" altLang="en-US" sz="2400" dirty="0" smtClean="0"/>
              <a:t>前</a:t>
            </a:r>
            <a:r>
              <a:rPr lang="zh-CN" altLang="zh-CN" sz="2400" dirty="0" smtClean="0"/>
              <a:t>提</a:t>
            </a:r>
            <a:r>
              <a:rPr lang="zh-CN" altLang="zh-CN" sz="2400" dirty="0" smtClean="0"/>
              <a:t>交给助教）。</a:t>
            </a:r>
            <a:endParaRPr lang="en-US" altLang="zh-CN" sz="2400" dirty="0" smtClean="0"/>
          </a:p>
          <a:p>
            <a:r>
              <a:rPr lang="zh-CN" altLang="zh-CN" sz="2800" dirty="0" smtClean="0"/>
              <a:t>考核标准与评分方法</a:t>
            </a:r>
          </a:p>
          <a:p>
            <a:pPr lvl="1"/>
            <a:r>
              <a:rPr lang="zh-CN" altLang="zh-CN" sz="2400" dirty="0" smtClean="0"/>
              <a:t>本课程没有期中考试，期末考试在最后一次课举行。</a:t>
            </a:r>
          </a:p>
          <a:p>
            <a:pPr lvl="1"/>
            <a:r>
              <a:rPr lang="zh-CN" altLang="zh-CN" sz="2400" dirty="0" smtClean="0"/>
              <a:t>考试包含两类题型：</a:t>
            </a:r>
            <a:r>
              <a:rPr lang="en-US" altLang="zh-CN" sz="2400" dirty="0" smtClean="0"/>
              <a:t>1</a:t>
            </a:r>
            <a:r>
              <a:rPr lang="zh-CN" altLang="zh-CN" sz="2400" dirty="0" smtClean="0"/>
              <a:t>、简答题；</a:t>
            </a:r>
            <a:r>
              <a:rPr lang="en-US" altLang="zh-CN" sz="2400" dirty="0" smtClean="0"/>
              <a:t>2</a:t>
            </a:r>
            <a:r>
              <a:rPr lang="zh-CN" altLang="zh-CN" sz="2400" dirty="0" smtClean="0"/>
              <a:t>、开放性的论述题。</a:t>
            </a:r>
          </a:p>
          <a:p>
            <a:pPr lvl="1"/>
            <a:r>
              <a:rPr lang="zh-CN" altLang="zh-CN" sz="2400" dirty="0" smtClean="0"/>
              <a:t>最终成绩中，平时</a:t>
            </a:r>
            <a:r>
              <a:rPr lang="zh-CN" altLang="en-US" sz="2400" dirty="0" smtClean="0"/>
              <a:t>表现</a:t>
            </a:r>
            <a:r>
              <a:rPr lang="en-US" altLang="zh-CN" sz="2400" dirty="0" smtClean="0"/>
              <a:t>10%</a:t>
            </a:r>
            <a:r>
              <a:rPr lang="zh-CN" altLang="en-US" sz="2400" dirty="0" smtClean="0"/>
              <a:t>，读书报告</a:t>
            </a:r>
            <a:r>
              <a:rPr lang="en-US" altLang="zh-CN" sz="2400" dirty="0" smtClean="0"/>
              <a:t>20%</a:t>
            </a:r>
            <a:r>
              <a:rPr lang="zh-CN" altLang="en-US" sz="2400" dirty="0" smtClean="0"/>
              <a:t>，小论文</a:t>
            </a:r>
            <a:r>
              <a:rPr lang="en-US" altLang="zh-CN" sz="2400" dirty="0"/>
              <a:t>3</a:t>
            </a:r>
            <a:r>
              <a:rPr lang="en-US" altLang="zh-CN" sz="2400" dirty="0" smtClean="0"/>
              <a:t>0%</a:t>
            </a:r>
            <a:r>
              <a:rPr lang="zh-CN" altLang="zh-CN" sz="2400" dirty="0" smtClean="0"/>
              <a:t>，期末考试占</a:t>
            </a:r>
            <a:r>
              <a:rPr lang="en-US" altLang="zh-CN" sz="2400" dirty="0"/>
              <a:t>4</a:t>
            </a:r>
            <a:r>
              <a:rPr lang="en-US" altLang="zh-CN" sz="2400" dirty="0" smtClean="0"/>
              <a:t>0%</a:t>
            </a:r>
            <a:r>
              <a:rPr lang="zh-CN" altLang="zh-CN" sz="2400" dirty="0" smtClean="0"/>
              <a:t>。</a:t>
            </a:r>
            <a:endParaRPr lang="zh-CN" altLang="en-US" sz="2400" b="0" dirty="0" smtClean="0">
              <a:latin typeface="黑体" panose="02010609060101010101" pitchFamily="49" charset="-122"/>
              <a:ea typeface="黑体" panose="02010609060101010101" pitchFamily="49" charset="-122"/>
            </a:endParaRPr>
          </a:p>
          <a:p>
            <a:pPr eaLnBrk="1" hangingPunct="1">
              <a:lnSpc>
                <a:spcPct val="80000"/>
              </a:lnSpc>
            </a:pPr>
            <a:endParaRPr lang="zh-CN" altLang="en-US" sz="2400" b="0"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smtClean="0"/>
              <a:t>参考书</a:t>
            </a:r>
            <a:r>
              <a:rPr lang="en-US" altLang="zh-CN" smtClean="0"/>
              <a:t>1</a:t>
            </a:r>
          </a:p>
        </p:txBody>
      </p:sp>
      <p:sp>
        <p:nvSpPr>
          <p:cNvPr id="12291" name="Rectangle 3"/>
          <p:cNvSpPr>
            <a:spLocks noGrp="1" noChangeArrowheads="1"/>
          </p:cNvSpPr>
          <p:nvPr>
            <p:ph type="body" idx="1"/>
          </p:nvPr>
        </p:nvSpPr>
        <p:spPr/>
        <p:txBody>
          <a:bodyPr/>
          <a:lstStyle/>
          <a:p>
            <a:r>
              <a:rPr lang="zh-CN" altLang="zh-CN" sz="2400" b="0" smtClean="0"/>
              <a:t>雷·斯潘根贝格、黛安娜·莫泽著，郭亦玲等译</a:t>
            </a:r>
            <a:r>
              <a:rPr lang="en-US" altLang="zh-CN" sz="2400" b="0" smtClean="0"/>
              <a:t>.</a:t>
            </a:r>
            <a:r>
              <a:rPr lang="zh-CN" altLang="zh-CN" sz="2400" b="0" smtClean="0"/>
              <a:t>《科学的旅程》，北京大学出版社，</a:t>
            </a:r>
            <a:r>
              <a:rPr lang="en-US" altLang="zh-CN" sz="2400" b="0" smtClean="0"/>
              <a:t>2014.</a:t>
            </a:r>
            <a:endParaRPr lang="zh-CN" altLang="zh-CN" sz="2400" b="0" smtClean="0"/>
          </a:p>
          <a:p>
            <a:r>
              <a:rPr lang="zh-CN" altLang="zh-CN" sz="2400" b="0" smtClean="0"/>
              <a:t>托比·哈弗著，周程，于霞译</a:t>
            </a:r>
            <a:r>
              <a:rPr lang="en-US" altLang="zh-CN" sz="2400" b="0" smtClean="0"/>
              <a:t>.</a:t>
            </a:r>
            <a:r>
              <a:rPr lang="zh-CN" altLang="zh-CN" sz="2400" b="0" smtClean="0"/>
              <a:t>《近代科学为何诞生在西方？》，北京大学出版社，</a:t>
            </a:r>
            <a:r>
              <a:rPr lang="en-US" altLang="zh-CN" sz="2400" b="0" smtClean="0"/>
              <a:t>2010.</a:t>
            </a:r>
            <a:endParaRPr lang="zh-CN" altLang="zh-CN" sz="2400" b="0" smtClean="0"/>
          </a:p>
          <a:p>
            <a:r>
              <a:rPr lang="zh-CN" altLang="zh-CN" sz="2400" b="0" smtClean="0"/>
              <a:t>本杰明</a:t>
            </a:r>
            <a:r>
              <a:rPr lang="en-US" altLang="zh-CN" sz="2400" b="0" smtClean="0"/>
              <a:t>·</a:t>
            </a:r>
            <a:r>
              <a:rPr lang="zh-CN" altLang="zh-CN" sz="2400" b="0" smtClean="0"/>
              <a:t>艾尔曼，等著</a:t>
            </a:r>
            <a:r>
              <a:rPr lang="en-US" altLang="zh-CN" sz="2400" b="0" smtClean="0"/>
              <a:t>, </a:t>
            </a:r>
            <a:r>
              <a:rPr lang="zh-CN" altLang="zh-CN" sz="2400" b="0" smtClean="0"/>
              <a:t>王红霞等译</a:t>
            </a:r>
            <a:r>
              <a:rPr lang="en-US" altLang="zh-CN" sz="2400" b="0" smtClean="0"/>
              <a:t>.</a:t>
            </a:r>
            <a:r>
              <a:rPr lang="zh-CN" altLang="zh-CN" sz="2400" b="0" smtClean="0"/>
              <a:t>《中国近代科学的文化史》，上海古籍出版社，</a:t>
            </a:r>
            <a:r>
              <a:rPr lang="en-US" altLang="zh-CN" sz="2400" b="0" smtClean="0"/>
              <a:t>2009</a:t>
            </a:r>
            <a:endParaRPr lang="zh-CN" altLang="zh-CN" sz="2400" b="0" smtClean="0"/>
          </a:p>
          <a:p>
            <a:r>
              <a:rPr lang="zh-CN" altLang="zh-CN" sz="2400" b="0" smtClean="0"/>
              <a:t>戴维·林德伯格著，张卜天译，《西方科学的起源》（第二版），湖南科学技术出版社，</a:t>
            </a:r>
            <a:r>
              <a:rPr lang="en-US" altLang="zh-CN" sz="2400" b="0" smtClean="0"/>
              <a:t>2013.</a:t>
            </a:r>
            <a:endParaRPr lang="zh-CN" altLang="zh-CN" sz="2400" b="0" smtClean="0"/>
          </a:p>
          <a:p>
            <a:r>
              <a:rPr lang="zh-CN" altLang="zh-CN" sz="2400" b="0" smtClean="0"/>
              <a:t>詹姆士·</a:t>
            </a:r>
            <a:r>
              <a:rPr lang="en-US" altLang="zh-CN" sz="2400" b="0" smtClean="0"/>
              <a:t>E</a:t>
            </a:r>
            <a:r>
              <a:rPr lang="zh-CN" altLang="zh-CN" sz="2400" b="0" smtClean="0"/>
              <a:t>·麦克莱伦第三、哈罗德·多恩著，王鸣阳译，《世界史上的科学技术》，上海科技教育出版社</a:t>
            </a:r>
            <a:r>
              <a:rPr lang="en-US" altLang="zh-CN" sz="2400" b="0" smtClean="0"/>
              <a:t>2003</a:t>
            </a:r>
            <a:r>
              <a:rPr lang="zh-CN" altLang="zh-CN" sz="2400" b="0" smtClean="0"/>
              <a:t>年。</a:t>
            </a:r>
            <a:r>
              <a:rPr lang="en-US" altLang="zh-CN" sz="2400" b="0" smtClean="0"/>
              <a:t>	</a:t>
            </a:r>
            <a:endParaRPr lang="zh-CN" altLang="en-US" sz="2000" b="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华文新魏"/>
        <a:cs typeface=""/>
      </a:majorFont>
      <a:minorFont>
        <a:latin typeface="Times New Roman"/>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11384</TotalTime>
  <Words>2089</Words>
  <Application>Microsoft Office PowerPoint</Application>
  <PresentationFormat>全屏显示(4:3)</PresentationFormat>
  <Paragraphs>171</Paragraphs>
  <Slides>34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FangSong</vt:lpstr>
      <vt:lpstr>黑体</vt:lpstr>
      <vt:lpstr>华文楷体</vt:lpstr>
      <vt:lpstr>华文新魏</vt:lpstr>
      <vt:lpstr>楷体</vt:lpstr>
      <vt:lpstr>楷体_GB2312</vt:lpstr>
      <vt:lpstr>隶书</vt:lpstr>
      <vt:lpstr>宋体</vt:lpstr>
      <vt:lpstr>幼圆</vt:lpstr>
      <vt:lpstr>Arial</vt:lpstr>
      <vt:lpstr>Times New Roman</vt:lpstr>
      <vt:lpstr>默认设计模板</vt:lpstr>
      <vt:lpstr>《世界文明中的科学技术》 绪论</vt:lpstr>
      <vt:lpstr>一、课程简介</vt:lpstr>
      <vt:lpstr>课程性质</vt:lpstr>
      <vt:lpstr>类似课程在国外：与STS的异同</vt:lpstr>
      <vt:lpstr>类似课程在中国：与科技概论等课程的关联</vt:lpstr>
      <vt:lpstr>课程特点</vt:lpstr>
      <vt:lpstr>讲授专题</vt:lpstr>
      <vt:lpstr>教学方式</vt:lpstr>
      <vt:lpstr>参考书1</vt:lpstr>
      <vt:lpstr>参考书2</vt:lpstr>
      <vt:lpstr>参考书3</vt:lpstr>
      <vt:lpstr>二、开课目的</vt:lpstr>
      <vt:lpstr>PowerPoint 演示文稿</vt:lpstr>
      <vt:lpstr>“科学”“技术”与“社会”“环境”的交互作用</vt:lpstr>
      <vt:lpstr>学者之言</vt:lpstr>
      <vt:lpstr>关注重点：“李约瑟难题”</vt:lpstr>
      <vt:lpstr>PowerPoint 演示文稿</vt:lpstr>
      <vt:lpstr>难题的性质</vt:lpstr>
      <vt:lpstr>近代科学为何诞生在西欧？</vt:lpstr>
      <vt:lpstr>难题的解答关键</vt:lpstr>
      <vt:lpstr>PowerPoint 演示文稿</vt:lpstr>
      <vt:lpstr>三、讲授难度</vt:lpstr>
      <vt:lpstr>和汉洋三贤图 （A meeting of Japan, China, and the West）</vt:lpstr>
      <vt:lpstr>局部放大图1（Partial Enlarged  Image 1）</vt:lpstr>
      <vt:lpstr>局部放大图2（Partial Enlarged  Image 2）</vt:lpstr>
      <vt:lpstr>问题的提起</vt:lpstr>
      <vt:lpstr>中日开国与锁国相位差</vt:lpstr>
      <vt:lpstr>荷兰在长崎的出岛(Dejima)设置的商馆</vt:lpstr>
      <vt:lpstr>荷兰商馆赴江户拜见德川将军图 1609-1850：167次，1633-1790几近每年1次</vt:lpstr>
      <vt:lpstr>知识开国　　解体新书（Anatomische Tabellen） 杉田玄白(Sugida Genpaku)译;中川淳庵(Nagakawa Jyunan)校; 1774）</vt:lpstr>
      <vt:lpstr>插图（Illustration）</vt:lpstr>
      <vt:lpstr>1800年前后问世的医学著作</vt:lpstr>
      <vt:lpstr>中日近代带头学科的差异</vt:lpstr>
      <vt:lpstr>PowerPoint 演示文稿</vt:lpstr>
    </vt:vector>
  </TitlesOfParts>
  <Company>jadebird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北京大学 周程</dc:creator>
  <cp:lastModifiedBy>ZHOU</cp:lastModifiedBy>
  <cp:revision>560</cp:revision>
  <dcterms:created xsi:type="dcterms:W3CDTF">2001-11-27T04:12:02Z</dcterms:created>
  <dcterms:modified xsi:type="dcterms:W3CDTF">2017-09-15T02:47:12Z</dcterms:modified>
</cp:coreProperties>
</file>